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688" r:id="rId2"/>
    <p:sldId id="689" r:id="rId3"/>
    <p:sldId id="690" r:id="rId4"/>
    <p:sldId id="691" r:id="rId5"/>
    <p:sldId id="692" r:id="rId6"/>
    <p:sldId id="693" r:id="rId7"/>
    <p:sldId id="694" r:id="rId8"/>
    <p:sldId id="695" r:id="rId9"/>
    <p:sldId id="696" r:id="rId10"/>
    <p:sldId id="697" r:id="rId11"/>
    <p:sldId id="698" r:id="rId12"/>
    <p:sldId id="699" r:id="rId13"/>
    <p:sldId id="700" r:id="rId14"/>
    <p:sldId id="701" r:id="rId15"/>
    <p:sldId id="702" r:id="rId16"/>
    <p:sldId id="703" r:id="rId17"/>
    <p:sldId id="704" r:id="rId18"/>
    <p:sldId id="705" r:id="rId19"/>
    <p:sldId id="706" r:id="rId20"/>
    <p:sldId id="707" r:id="rId21"/>
    <p:sldId id="708" r:id="rId22"/>
    <p:sldId id="709" r:id="rId23"/>
    <p:sldId id="710" r:id="rId24"/>
    <p:sldId id="711" r:id="rId25"/>
    <p:sldId id="712" r:id="rId26"/>
    <p:sldId id="713" r:id="rId27"/>
    <p:sldId id="714" r:id="rId28"/>
    <p:sldId id="715" r:id="rId29"/>
    <p:sldId id="716" r:id="rId30"/>
    <p:sldId id="717" r:id="rId31"/>
    <p:sldId id="718" r:id="rId32"/>
    <p:sldId id="719" r:id="rId33"/>
    <p:sldId id="720" r:id="rId34"/>
    <p:sldId id="721" r:id="rId35"/>
    <p:sldId id="722" r:id="rId36"/>
    <p:sldId id="723" r:id="rId37"/>
    <p:sldId id="724" r:id="rId38"/>
    <p:sldId id="725" r:id="rId39"/>
    <p:sldId id="726" r:id="rId40"/>
    <p:sldId id="727"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11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DD031-12AF-4DFA-B93B-23EE8197FC81}" type="datetimeFigureOut">
              <a:rPr lang="en-US" smtClean="0"/>
              <a:t>12/08/2017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8D58B-817B-4B13-BADC-444DF1F14707}" type="slidenum">
              <a:rPr lang="en-US" smtClean="0"/>
              <a:t>‹#›</a:t>
            </a:fld>
            <a:endParaRPr lang="en-US"/>
          </a:p>
        </p:txBody>
      </p:sp>
    </p:spTree>
    <p:extLst>
      <p:ext uri="{BB962C8B-B14F-4D97-AF65-F5344CB8AC3E}">
        <p14:creationId xmlns:p14="http://schemas.microsoft.com/office/powerpoint/2010/main" val="1240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613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solidFill>
                <a:srgbClr val="000000"/>
              </a:solidFill>
              <a:ea typeface="ＭＳ Ｐゴシック" pitchFamily="34" charset="-128"/>
            </a:endParaRPr>
          </a:p>
        </p:txBody>
      </p:sp>
      <p:sp>
        <p:nvSpPr>
          <p:cNvPr id="1761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7066DAE-3284-4E3E-A6B8-0CFDCAD2AA89}" type="datetime1">
              <a:rPr lang="en-US" smtClean="0">
                <a:solidFill>
                  <a:srgbClr val="000000"/>
                </a:solidFill>
                <a:ea typeface="ＭＳ Ｐゴシック" pitchFamily="34" charset="-128"/>
              </a:rPr>
              <a:pPr fontAlgn="base">
                <a:spcBef>
                  <a:spcPct val="0"/>
                </a:spcBef>
                <a:spcAft>
                  <a:spcPct val="0"/>
                </a:spcAft>
                <a:defRPr/>
              </a:pPr>
              <a:t>12/08/2017</a:t>
            </a:fld>
            <a:endParaRPr lang="en-US" dirty="0">
              <a:solidFill>
                <a:srgbClr val="000000"/>
              </a:solidFill>
              <a:ea typeface="ＭＳ Ｐゴシック" pitchFamily="34" charset="-128"/>
            </a:endParaRPr>
          </a:p>
        </p:txBody>
      </p:sp>
      <p:sp>
        <p:nvSpPr>
          <p:cNvPr id="8909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71719E-65B0-4186-AC12-9A5284F3E952}" type="slidenum">
              <a:rPr lang="en-US" altLang="en-US" sz="1400"/>
              <a:pPr>
                <a:spcBef>
                  <a:spcPct val="0"/>
                </a:spcBef>
              </a:pPr>
              <a:t>1</a:t>
            </a:fld>
            <a:endParaRPr lang="en-US" altLang="en-US" sz="1400" dirty="0"/>
          </a:p>
        </p:txBody>
      </p:sp>
    </p:spTree>
    <p:extLst>
      <p:ext uri="{BB962C8B-B14F-4D97-AF65-F5344CB8AC3E}">
        <p14:creationId xmlns:p14="http://schemas.microsoft.com/office/powerpoint/2010/main" val="396771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10</a:t>
            </a:fld>
            <a:endParaRPr lang="en-US" altLang="en-US" dirty="0"/>
          </a:p>
        </p:txBody>
      </p:sp>
    </p:spTree>
    <p:extLst>
      <p:ext uri="{BB962C8B-B14F-4D97-AF65-F5344CB8AC3E}">
        <p14:creationId xmlns:p14="http://schemas.microsoft.com/office/powerpoint/2010/main" val="315816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 NJ grants an extra exemption if taxpayer or spouse is disabled</a:t>
            </a:r>
          </a:p>
          <a:p>
            <a:pPr eaLnBrk="1" hangingPunct="1">
              <a:spcBef>
                <a:spcPct val="0"/>
              </a:spcBef>
              <a:buFontTx/>
              <a:buChar char="•"/>
            </a:pPr>
            <a:r>
              <a:rPr lang="en-US" altLang="en-US" dirty="0"/>
              <a:t> On NJ return, parents claim exemption for college student if claimed on Federal;  can also claim an extra exemptions on NJ for all full-time college students &lt; 22</a:t>
            </a:r>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solidFill>
                <a:srgbClr val="000000"/>
              </a:solidFill>
              <a:ea typeface="ＭＳ Ｐゴシック" pitchFamily="34" charset="-128"/>
            </a:endParaRP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9EF7634-A273-4892-9CE9-7193F32B4E2A}" type="datetime1">
              <a:rPr lang="en-US" smtClean="0">
                <a:solidFill>
                  <a:srgbClr val="000000"/>
                </a:solidFill>
                <a:ea typeface="ＭＳ Ｐゴシック" pitchFamily="34" charset="-128"/>
              </a:rPr>
              <a:pPr fontAlgn="base">
                <a:spcBef>
                  <a:spcPct val="0"/>
                </a:spcBef>
                <a:spcAft>
                  <a:spcPct val="0"/>
                </a:spcAft>
                <a:defRPr/>
              </a:pPr>
              <a:t>12/08/2017</a:t>
            </a:fld>
            <a:endParaRPr lang="en-US" dirty="0">
              <a:solidFill>
                <a:srgbClr val="000000"/>
              </a:solidFill>
              <a:ea typeface="ＭＳ Ｐゴシック" pitchFamily="34" charset="-128"/>
            </a:endParaRPr>
          </a:p>
        </p:txBody>
      </p:sp>
      <p:sp>
        <p:nvSpPr>
          <p:cNvPr id="10752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58B618-750F-4532-BBF8-045192A911D3}" type="slidenum">
              <a:rPr lang="en-US" altLang="en-US" sz="1400"/>
              <a:pPr>
                <a:spcBef>
                  <a:spcPct val="0"/>
                </a:spcBef>
              </a:pPr>
              <a:t>11</a:t>
            </a:fld>
            <a:endParaRPr lang="en-US" altLang="en-US" sz="1400" dirty="0"/>
          </a:p>
        </p:txBody>
      </p:sp>
    </p:spTree>
    <p:extLst>
      <p:ext uri="{BB962C8B-B14F-4D97-AF65-F5344CB8AC3E}">
        <p14:creationId xmlns:p14="http://schemas.microsoft.com/office/powerpoint/2010/main" val="153657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12</a:t>
            </a:fld>
            <a:endParaRPr lang="en-US" altLang="en-US" dirty="0"/>
          </a:p>
        </p:txBody>
      </p:sp>
    </p:spTree>
    <p:extLst>
      <p:ext uri="{BB962C8B-B14F-4D97-AF65-F5344CB8AC3E}">
        <p14:creationId xmlns:p14="http://schemas.microsoft.com/office/powerpoint/2010/main" val="140273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13</a:t>
            </a:fld>
            <a:endParaRPr lang="en-US" altLang="en-US" dirty="0"/>
          </a:p>
        </p:txBody>
      </p:sp>
    </p:spTree>
    <p:extLst>
      <p:ext uri="{BB962C8B-B14F-4D97-AF65-F5344CB8AC3E}">
        <p14:creationId xmlns:p14="http://schemas.microsoft.com/office/powerpoint/2010/main" val="157716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14</a:t>
            </a:fld>
            <a:endParaRPr lang="en-US" altLang="en-US" dirty="0"/>
          </a:p>
        </p:txBody>
      </p:sp>
    </p:spTree>
    <p:extLst>
      <p:ext uri="{BB962C8B-B14F-4D97-AF65-F5344CB8AC3E}">
        <p14:creationId xmlns:p14="http://schemas.microsoft.com/office/powerpoint/2010/main" val="50817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solidFill>
                <a:srgbClr val="000000"/>
              </a:solidFill>
              <a:ea typeface="ＭＳ Ｐゴシック" pitchFamily="34" charset="-128"/>
            </a:endParaRP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9EF7634-A273-4892-9CE9-7193F32B4E2A}" type="datetime1">
              <a:rPr lang="en-US" smtClean="0">
                <a:solidFill>
                  <a:srgbClr val="000000"/>
                </a:solidFill>
                <a:ea typeface="ＭＳ Ｐゴシック" pitchFamily="34" charset="-128"/>
              </a:rPr>
              <a:pPr fontAlgn="base">
                <a:spcBef>
                  <a:spcPct val="0"/>
                </a:spcBef>
                <a:spcAft>
                  <a:spcPct val="0"/>
                </a:spcAft>
                <a:defRPr/>
              </a:pPr>
              <a:t>12/08/2017</a:t>
            </a:fld>
            <a:endParaRPr lang="en-US" dirty="0">
              <a:solidFill>
                <a:srgbClr val="000000"/>
              </a:solidFill>
              <a:ea typeface="ＭＳ Ｐゴシック" pitchFamily="34" charset="-128"/>
            </a:endParaRPr>
          </a:p>
        </p:txBody>
      </p:sp>
      <p:sp>
        <p:nvSpPr>
          <p:cNvPr id="10752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58B618-750F-4532-BBF8-045192A911D3}" type="slidenum">
              <a:rPr lang="en-US" altLang="en-US" sz="1400"/>
              <a:pPr>
                <a:spcBef>
                  <a:spcPct val="0"/>
                </a:spcBef>
              </a:pPr>
              <a:t>15</a:t>
            </a:fld>
            <a:endParaRPr lang="en-US" altLang="en-US" sz="1400" dirty="0"/>
          </a:p>
        </p:txBody>
      </p:sp>
    </p:spTree>
    <p:extLst>
      <p:ext uri="{BB962C8B-B14F-4D97-AF65-F5344CB8AC3E}">
        <p14:creationId xmlns:p14="http://schemas.microsoft.com/office/powerpoint/2010/main" val="408758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1498303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1689858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222570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161284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None/>
            </a:pPr>
            <a:endParaRPr lang="en-US" sz="16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a:t>
            </a:fld>
            <a:endParaRPr lang="en-US" altLang="en-US" dirty="0"/>
          </a:p>
        </p:txBody>
      </p:sp>
    </p:spTree>
    <p:extLst>
      <p:ext uri="{BB962C8B-B14F-4D97-AF65-F5344CB8AC3E}">
        <p14:creationId xmlns:p14="http://schemas.microsoft.com/office/powerpoint/2010/main" val="2340460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2331413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21</a:t>
            </a:fld>
            <a:endParaRPr lang="en-US" altLang="en-US" dirty="0"/>
          </a:p>
        </p:txBody>
      </p:sp>
    </p:spTree>
    <p:extLst>
      <p:ext uri="{BB962C8B-B14F-4D97-AF65-F5344CB8AC3E}">
        <p14:creationId xmlns:p14="http://schemas.microsoft.com/office/powerpoint/2010/main" val="2995772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22</a:t>
            </a:fld>
            <a:endParaRPr lang="en-US" altLang="en-US" dirty="0"/>
          </a:p>
        </p:txBody>
      </p:sp>
    </p:spTree>
    <p:extLst>
      <p:ext uri="{BB962C8B-B14F-4D97-AF65-F5344CB8AC3E}">
        <p14:creationId xmlns:p14="http://schemas.microsoft.com/office/powerpoint/2010/main" val="1792206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23</a:t>
            </a:fld>
            <a:endParaRPr lang="en-US" altLang="en-US" dirty="0"/>
          </a:p>
        </p:txBody>
      </p:sp>
    </p:spTree>
    <p:extLst>
      <p:ext uri="{BB962C8B-B14F-4D97-AF65-F5344CB8AC3E}">
        <p14:creationId xmlns:p14="http://schemas.microsoft.com/office/powerpoint/2010/main" val="2203238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309301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3392793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276166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27</a:t>
            </a:fld>
            <a:endParaRPr lang="en-US" altLang="en-US" dirty="0"/>
          </a:p>
        </p:txBody>
      </p:sp>
    </p:spTree>
    <p:extLst>
      <p:ext uri="{BB962C8B-B14F-4D97-AF65-F5344CB8AC3E}">
        <p14:creationId xmlns:p14="http://schemas.microsoft.com/office/powerpoint/2010/main" val="1381464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28</a:t>
            </a:fld>
            <a:endParaRPr lang="en-US" altLang="en-US" dirty="0"/>
          </a:p>
        </p:txBody>
      </p:sp>
    </p:spTree>
    <p:extLst>
      <p:ext uri="{BB962C8B-B14F-4D97-AF65-F5344CB8AC3E}">
        <p14:creationId xmlns:p14="http://schemas.microsoft.com/office/powerpoint/2010/main" val="3673416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29</a:t>
            </a:fld>
            <a:endParaRPr lang="en-US" altLang="en-US" dirty="0"/>
          </a:p>
        </p:txBody>
      </p:sp>
    </p:spTree>
    <p:extLst>
      <p:ext uri="{BB962C8B-B14F-4D97-AF65-F5344CB8AC3E}">
        <p14:creationId xmlns:p14="http://schemas.microsoft.com/office/powerpoint/2010/main" val="13337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 assumptions here are:</a:t>
            </a:r>
          </a:p>
          <a:p>
            <a:pPr marL="274320" lvl="1">
              <a:buFont typeface="Arial" pitchFamily="34" charset="0"/>
              <a:buChar char="•"/>
            </a:pPr>
            <a:r>
              <a:rPr lang="en-US" dirty="0"/>
              <a:t>  You have already completed the prior sections</a:t>
            </a:r>
            <a:r>
              <a:rPr lang="en-US" baseline="0" dirty="0"/>
              <a:t> in the Main Menu (i.e. – Basic Information, Federal section, Health Insurance)</a:t>
            </a:r>
          </a:p>
          <a:p>
            <a:pPr marL="274320" lvl="1">
              <a:buFont typeface="Arial" pitchFamily="34" charset="0"/>
              <a:buChar char="•"/>
            </a:pPr>
            <a:r>
              <a:rPr lang="en-US" baseline="0" dirty="0"/>
              <a:t>  You have already input any necessary adjustments for differences between Federal and NJ tax law that are entered on the Federal screens, such as:</a:t>
            </a:r>
          </a:p>
          <a:p>
            <a:pPr marL="548640" lvl="2">
              <a:buFont typeface="Arial" pitchFamily="34" charset="0"/>
              <a:buChar char="•"/>
            </a:pPr>
            <a:r>
              <a:rPr lang="en-US" baseline="0" dirty="0"/>
              <a:t>  Interest taxable on the Federal that is tax-exempt for NJ</a:t>
            </a:r>
          </a:p>
          <a:p>
            <a:pPr marL="548640" lvl="2">
              <a:buFont typeface="Arial" pitchFamily="34" charset="0"/>
              <a:buChar char="•"/>
            </a:pPr>
            <a:r>
              <a:rPr lang="en-US" baseline="0" dirty="0"/>
              <a:t>  Interest tax-exempt on the Federal that is taxable for NJ </a:t>
            </a:r>
          </a:p>
          <a:p>
            <a:pPr marL="274320" lvl="1">
              <a:buFont typeface="Arial" pitchFamily="34" charset="0"/>
              <a:buChar char="•"/>
            </a:pPr>
            <a:r>
              <a:rPr lang="en-US" baseline="0" dirty="0"/>
              <a:t>  You were capturing information on the NJ Checklist that might need NJ adjustments as you were completing the Federal screens</a:t>
            </a:r>
          </a:p>
          <a:p>
            <a:pPr marL="548640" lvl="2">
              <a:buFont typeface="Arial" pitchFamily="34" charset="0"/>
              <a:buChar char="•"/>
            </a:pPr>
            <a:r>
              <a:rPr lang="en-US" baseline="0" dirty="0"/>
              <a:t>  Checklist ensures that you don’t forget to enter items in the State section where NJ tax law differs from the Federal</a:t>
            </a:r>
          </a:p>
          <a:p>
            <a:pPr marL="548640" lvl="2">
              <a:buFont typeface="Arial" pitchFamily="34" charset="0"/>
              <a:buChar char="•"/>
            </a:pPr>
            <a:r>
              <a:rPr lang="en-US" baseline="0" dirty="0"/>
              <a:t>  Checklist also captures items that are unique to NJ</a:t>
            </a:r>
            <a:endParaRPr lang="en-US"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3</a:t>
            </a:fld>
            <a:endParaRPr lang="en-US" altLang="en-US" dirty="0"/>
          </a:p>
        </p:txBody>
      </p:sp>
    </p:spTree>
    <p:extLst>
      <p:ext uri="{BB962C8B-B14F-4D97-AF65-F5344CB8AC3E}">
        <p14:creationId xmlns:p14="http://schemas.microsoft.com/office/powerpoint/2010/main" val="2921457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3221457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3786352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p:txBody>
          <a:bodyPr wrap="square" numCol="1" anchor="t" anchorCtr="0" compatLnSpc="1">
            <a:prstTxWarp prst="textNoShape">
              <a:avLst/>
            </a:prstTxWarp>
          </a:bodyPr>
          <a:lstStyle/>
          <a:p>
            <a:pPr>
              <a:buFontTx/>
              <a:buChar char="•"/>
              <a:defRPr/>
            </a:pPr>
            <a:r>
              <a:rPr lang="en-US" dirty="0"/>
              <a:t> Must ask the client if they had made purchases out of state, on Internet, by phone or by mail order</a:t>
            </a:r>
          </a:p>
          <a:p>
            <a:pPr>
              <a:buFontTx/>
              <a:buNone/>
              <a:defRPr/>
            </a:pPr>
            <a:endParaRPr lang="en-US" dirty="0"/>
          </a:p>
          <a:p>
            <a:pPr>
              <a:buFontTx/>
              <a:buChar char="•"/>
              <a:defRPr/>
            </a:pPr>
            <a:r>
              <a:rPr lang="en-US" baseline="0" dirty="0"/>
              <a:t> </a:t>
            </a:r>
            <a:r>
              <a:rPr lang="en-US" dirty="0"/>
              <a:t>Only for items that would have been taxable in NJ (e.g. - not food)</a:t>
            </a:r>
          </a:p>
          <a:p>
            <a:pPr>
              <a:buFontTx/>
              <a:buNone/>
              <a:defRPr/>
            </a:pPr>
            <a:endParaRPr lang="en-US" dirty="0"/>
          </a:p>
          <a:p>
            <a:pPr>
              <a:buFontTx/>
              <a:buChar char="•"/>
              <a:defRPr/>
            </a:pPr>
            <a:r>
              <a:rPr lang="en-US" baseline="0" dirty="0"/>
              <a:t> If not “used” in NJ, then no NJ Use Tax due (e.g. - TV used in cabin in Maine)</a:t>
            </a:r>
          </a:p>
          <a:p>
            <a:pPr>
              <a:buFontTx/>
              <a:buChar char="•"/>
              <a:defRPr/>
            </a:pPr>
            <a:endParaRPr lang="en-US" baseline="0" dirty="0"/>
          </a:p>
          <a:p>
            <a:pPr>
              <a:buFontTx/>
              <a:buChar char="•"/>
              <a:defRPr/>
            </a:pPr>
            <a:r>
              <a:rPr lang="en-US" baseline="0" dirty="0"/>
              <a:t> Penalties for not paying Use Tax can be surprisingly severe</a:t>
            </a:r>
            <a:endParaRPr lang="en-US" dirty="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1884F2-773F-43BB-B92A-F80439FCE7C7}" type="slidenum">
              <a:rPr lang="en-US" altLang="en-US" sz="1400"/>
              <a:pPr>
                <a:spcBef>
                  <a:spcPct val="0"/>
                </a:spcBef>
              </a:pPr>
              <a:t>32</a:t>
            </a:fld>
            <a:endParaRPr lang="en-US" altLang="en-US" sz="1400" dirty="0"/>
          </a:p>
        </p:txBody>
      </p:sp>
    </p:spTree>
    <p:extLst>
      <p:ext uri="{BB962C8B-B14F-4D97-AF65-F5344CB8AC3E}">
        <p14:creationId xmlns:p14="http://schemas.microsoft.com/office/powerpoint/2010/main" val="182324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p:txBody>
          <a:bodyPr wrap="square" numCol="1" anchor="t" anchorCtr="0" compatLnSpc="1">
            <a:prstTxWarp prst="textNoShape">
              <a:avLst/>
            </a:prstTxWarp>
          </a:bodyPr>
          <a:lstStyle/>
          <a:p>
            <a:pPr>
              <a:buFontTx/>
              <a:buChar char="•"/>
              <a:defRPr/>
            </a:pPr>
            <a:endParaRPr lang="en-US" dirty="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1884F2-773F-43BB-B92A-F80439FCE7C7}" type="slidenum">
              <a:rPr lang="en-US" altLang="en-US" sz="1400"/>
              <a:pPr>
                <a:spcBef>
                  <a:spcPct val="0"/>
                </a:spcBef>
              </a:pPr>
              <a:t>33</a:t>
            </a:fld>
            <a:endParaRPr lang="en-US" altLang="en-US" sz="1400" dirty="0"/>
          </a:p>
        </p:txBody>
      </p:sp>
    </p:spTree>
    <p:extLst>
      <p:ext uri="{BB962C8B-B14F-4D97-AF65-F5344CB8AC3E}">
        <p14:creationId xmlns:p14="http://schemas.microsoft.com/office/powerpoint/2010/main" val="2387251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34</a:t>
            </a:fld>
            <a:endParaRPr lang="en-US" altLang="en-US" dirty="0"/>
          </a:p>
        </p:txBody>
      </p:sp>
    </p:spTree>
    <p:extLst>
      <p:ext uri="{BB962C8B-B14F-4D97-AF65-F5344CB8AC3E}">
        <p14:creationId xmlns:p14="http://schemas.microsoft.com/office/powerpoint/2010/main" val="1927641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altLang="en-US" dirty="0"/>
              <a:t>  Can use scratchpad on TaxPrep4Free.org to</a:t>
            </a:r>
            <a:r>
              <a:rPr lang="en-US" altLang="en-US" baseline="0" dirty="0"/>
              <a:t> document this if necessary</a:t>
            </a:r>
            <a:endParaRPr lang="en-US" altLang="en-US" dirty="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35</a:t>
            </a:fld>
            <a:endParaRPr lang="en-US" altLang="en-US" sz="1400" dirty="0"/>
          </a:p>
        </p:txBody>
      </p:sp>
    </p:spTree>
    <p:extLst>
      <p:ext uri="{BB962C8B-B14F-4D97-AF65-F5344CB8AC3E}">
        <p14:creationId xmlns:p14="http://schemas.microsoft.com/office/powerpoint/2010/main" val="491982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2EB777-69E1-4704-8F6C-50F5F7E948FA}" type="slidenum">
              <a:rPr lang="en-US" altLang="en-US" sz="1400"/>
              <a:pPr>
                <a:spcBef>
                  <a:spcPct val="0"/>
                </a:spcBef>
              </a:pPr>
              <a:t>36</a:t>
            </a:fld>
            <a:endParaRPr lang="en-US" altLang="en-US" sz="1400" dirty="0"/>
          </a:p>
        </p:txBody>
      </p:sp>
    </p:spTree>
    <p:extLst>
      <p:ext uri="{BB962C8B-B14F-4D97-AF65-F5344CB8AC3E}">
        <p14:creationId xmlns:p14="http://schemas.microsoft.com/office/powerpoint/2010/main" val="3433941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37</a:t>
            </a:fld>
            <a:endParaRPr lang="en-US" altLang="en-US" dirty="0"/>
          </a:p>
        </p:txBody>
      </p:sp>
    </p:spTree>
    <p:extLst>
      <p:ext uri="{BB962C8B-B14F-4D97-AF65-F5344CB8AC3E}">
        <p14:creationId xmlns:p14="http://schemas.microsoft.com/office/powerpoint/2010/main" val="1087593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38</a:t>
            </a:fld>
            <a:endParaRPr lang="en-US" altLang="en-US" sz="1400" dirty="0"/>
          </a:p>
        </p:txBody>
      </p:sp>
    </p:spTree>
    <p:extLst>
      <p:ext uri="{BB962C8B-B14F-4D97-AF65-F5344CB8AC3E}">
        <p14:creationId xmlns:p14="http://schemas.microsoft.com/office/powerpoint/2010/main" val="972214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39</a:t>
            </a:fld>
            <a:endParaRPr lang="en-US" altLang="en-US" sz="1400" dirty="0"/>
          </a:p>
        </p:txBody>
      </p:sp>
    </p:spTree>
    <p:extLst>
      <p:ext uri="{BB962C8B-B14F-4D97-AF65-F5344CB8AC3E}">
        <p14:creationId xmlns:p14="http://schemas.microsoft.com/office/powerpoint/2010/main" val="358443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Note that the NJ Checklist is in the same order as</a:t>
            </a:r>
            <a:r>
              <a:rPr lang="en-US" baseline="0" dirty="0"/>
              <a:t> the topics in the State Section Menu (Section titles are in the middle of the blue lines dividing sections)</a:t>
            </a:r>
          </a:p>
          <a:p>
            <a:pPr>
              <a:buFont typeface="Arial" pitchFamily="34" charset="0"/>
              <a:buChar char="•"/>
            </a:pPr>
            <a:endParaRPr lang="en-US" baseline="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4</a:t>
            </a:fld>
            <a:endParaRPr lang="en-US" altLang="en-US" dirty="0"/>
          </a:p>
        </p:txBody>
      </p:sp>
    </p:spTree>
    <p:extLst>
      <p:ext uri="{BB962C8B-B14F-4D97-AF65-F5344CB8AC3E}">
        <p14:creationId xmlns:p14="http://schemas.microsoft.com/office/powerpoint/2010/main" val="2221548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40</a:t>
            </a:fld>
            <a:endParaRPr lang="en-US" altLang="en-US" sz="1400" dirty="0"/>
          </a:p>
        </p:txBody>
      </p:sp>
    </p:spTree>
    <p:extLst>
      <p:ext uri="{BB962C8B-B14F-4D97-AF65-F5344CB8AC3E}">
        <p14:creationId xmlns:p14="http://schemas.microsoft.com/office/powerpoint/2010/main" val="198090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5</a:t>
            </a:fld>
            <a:endParaRPr lang="en-US" altLang="en-US" dirty="0"/>
          </a:p>
        </p:txBody>
      </p:sp>
    </p:spTree>
    <p:extLst>
      <p:ext uri="{BB962C8B-B14F-4D97-AF65-F5344CB8AC3E}">
        <p14:creationId xmlns:p14="http://schemas.microsoft.com/office/powerpoint/2010/main" val="278821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baseline="0" dirty="0"/>
              <a:t>This is the sub-menu in the State section that you will use to enter any adjustments necessary on the NJ return </a:t>
            </a:r>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6</a:t>
            </a:fld>
            <a:endParaRPr lang="en-US" altLang="en-US" dirty="0"/>
          </a:p>
        </p:txBody>
      </p:sp>
    </p:spTree>
    <p:extLst>
      <p:ext uri="{BB962C8B-B14F-4D97-AF65-F5344CB8AC3E}">
        <p14:creationId xmlns:p14="http://schemas.microsoft.com/office/powerpoint/2010/main" val="13769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None/>
            </a:pPr>
            <a:endParaRPr lang="en-US" sz="16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7</a:t>
            </a:fld>
            <a:endParaRPr lang="en-US" altLang="en-US" dirty="0"/>
          </a:p>
        </p:txBody>
      </p:sp>
    </p:spTree>
    <p:extLst>
      <p:ext uri="{BB962C8B-B14F-4D97-AF65-F5344CB8AC3E}">
        <p14:creationId xmlns:p14="http://schemas.microsoft.com/office/powerpoint/2010/main" val="114015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600" baseline="0" dirty="0"/>
          </a:p>
          <a:p>
            <a:pPr>
              <a:buFont typeface="Arial" pitchFamily="34" charset="0"/>
              <a:buNone/>
            </a:pPr>
            <a:endParaRPr lang="en-US" sz="20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8</a:t>
            </a:fld>
            <a:endParaRPr lang="en-US" altLang="en-US" dirty="0"/>
          </a:p>
        </p:txBody>
      </p:sp>
    </p:spTree>
    <p:extLst>
      <p:ext uri="{BB962C8B-B14F-4D97-AF65-F5344CB8AC3E}">
        <p14:creationId xmlns:p14="http://schemas.microsoft.com/office/powerpoint/2010/main" val="165890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9</a:t>
            </a:fld>
            <a:endParaRPr lang="en-US" altLang="en-US" dirty="0"/>
          </a:p>
        </p:txBody>
      </p:sp>
    </p:spTree>
    <p:extLst>
      <p:ext uri="{BB962C8B-B14F-4D97-AF65-F5344CB8AC3E}">
        <p14:creationId xmlns:p14="http://schemas.microsoft.com/office/powerpoint/2010/main" val="391247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925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sp>
        <p:nvSpPr>
          <p:cNvPr id="1122315" name="Rectangle 7"/>
          <p:cNvSpPr>
            <a:spLocks noGrp="1" noChangeArrowheads="1"/>
          </p:cNvSpPr>
          <p:nvPr>
            <p:ph type="ctrTitle"/>
          </p:nvPr>
        </p:nvSpPr>
        <p:spPr>
          <a:xfrm>
            <a:off x="990600" y="2130427"/>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1" y="6400802"/>
            <a:ext cx="1984375" cy="301625"/>
          </a:xfrm>
        </p:spPr>
        <p:txBody>
          <a:bodyPr/>
          <a:lstStyle>
            <a:lvl1pPr>
              <a:defRPr/>
            </a:lvl1pPr>
          </a:lstStyle>
          <a:p>
            <a:r>
              <a:rPr lang="en-US"/>
              <a:t>12-08-2017</a:t>
            </a:r>
          </a:p>
        </p:txBody>
      </p:sp>
      <p:sp>
        <p:nvSpPr>
          <p:cNvPr id="15" name="Rectangle 11"/>
          <p:cNvSpPr>
            <a:spLocks noGrp="1" noChangeArrowheads="1"/>
          </p:cNvSpPr>
          <p:nvPr>
            <p:ph type="sldNum" sz="quarter" idx="12"/>
          </p:nvPr>
        </p:nvSpPr>
        <p:spPr>
          <a:xfrm>
            <a:off x="6781801" y="6400802"/>
            <a:ext cx="1901825" cy="301625"/>
          </a:xfrm>
        </p:spPr>
        <p:txBody>
          <a:bodyPr/>
          <a:lstStyle>
            <a:lvl1pPr>
              <a:defRPr smtClean="0"/>
            </a:lvl1pPr>
          </a:lstStyle>
          <a:p>
            <a:fld id="{2C11E525-5F38-465A-8629-C9A7F80AF012}" type="slidenum">
              <a:rPr lang="en-US" smtClean="0"/>
              <a:t>‹#›</a:t>
            </a:fld>
            <a:endParaRPr lang="en-US"/>
          </a:p>
        </p:txBody>
      </p:sp>
      <p:sp>
        <p:nvSpPr>
          <p:cNvPr id="1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2310051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2533697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36146627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11048811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r>
              <a:rPr lang="en-US"/>
              <a:t>12-08-2017</a:t>
            </a:r>
          </a:p>
        </p:txBody>
      </p:sp>
      <p:sp>
        <p:nvSpPr>
          <p:cNvPr id="8"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10" name="Footer Placeholder 1"/>
          <p:cNvSpPr>
            <a:spLocks noGrp="1"/>
          </p:cNvSpPr>
          <p:nvPr>
            <p:ph type="ftr" sz="quarter" idx="12"/>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39592146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r>
              <a:rPr lang="en-US"/>
              <a:t>12-08-2017</a:t>
            </a:r>
          </a:p>
        </p:txBody>
      </p:sp>
      <p:sp>
        <p:nvSpPr>
          <p:cNvPr id="4"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2509597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r>
              <a:rPr lang="en-US"/>
              <a:t>12-08-2017</a:t>
            </a:r>
          </a:p>
        </p:txBody>
      </p:sp>
      <p:sp>
        <p:nvSpPr>
          <p:cNvPr id="3"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5"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14850032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4444829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34569611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2"/>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750">
                <a:latin typeface="+mn-lt"/>
                <a:cs typeface="Arial" charset="0"/>
              </a:defRPr>
            </a:lvl1pPr>
          </a:lstStyle>
          <a:p>
            <a:r>
              <a:rPr lang="en-US"/>
              <a:t>12-08-2017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750" smtClean="0">
                <a:latin typeface="+mn-lt"/>
                <a:cs typeface="Arial" panose="020B0604020202020204" pitchFamily="34" charset="0"/>
              </a:defRPr>
            </a:lvl1pPr>
          </a:lstStyle>
          <a:p>
            <a:fld id="{2C11E525-5F38-465A-8629-C9A7F80AF012}" type="slidenum">
              <a:rPr lang="en-US" smtClean="0"/>
              <a:t>‹#›</a:t>
            </a:fld>
            <a:endParaRPr 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169961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hf hdr="0"/>
  <p:txStyles>
    <p:titleStyle>
      <a:lvl1pPr algn="l" rtl="0" eaLnBrk="1" fontAlgn="base" hangingPunct="1">
        <a:spcBef>
          <a:spcPct val="0"/>
        </a:spcBef>
        <a:spcAft>
          <a:spcPct val="0"/>
        </a:spcAft>
        <a:defRPr sz="3150" b="1">
          <a:solidFill>
            <a:schemeClr val="tx2"/>
          </a:solidFill>
          <a:latin typeface="+mj-lt"/>
          <a:ea typeface="+mj-ea"/>
          <a:cs typeface="+mj-cs"/>
        </a:defRPr>
      </a:lvl1pPr>
      <a:lvl2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5pPr>
      <a:lvl6pPr marL="3429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6pPr>
      <a:lvl7pPr marL="6858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7pPr>
      <a:lvl8pPr marL="10287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8pPr>
      <a:lvl9pPr marL="13716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9pPr>
    </p:titleStyle>
    <p:bodyStyle>
      <a:lvl1pPr marL="257175" indent="-257175" algn="l" rtl="0" eaLnBrk="1" fontAlgn="base" hangingPunct="1">
        <a:spcBef>
          <a:spcPct val="20000"/>
        </a:spcBef>
        <a:spcAft>
          <a:spcPct val="0"/>
        </a:spcAft>
        <a:buClr>
          <a:schemeClr val="folHlink"/>
        </a:buClr>
        <a:buSzPct val="90000"/>
        <a:buFont typeface="Wingdings" panose="05000000000000000000" pitchFamily="2" charset="2"/>
        <a:buChar char="n"/>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accent1"/>
        </a:buClr>
        <a:buSzPct val="75000"/>
        <a:buFont typeface="Wingdings" panose="05000000000000000000" pitchFamily="2" charset="2"/>
        <a:buChar char="n"/>
        <a:defRPr sz="2100">
          <a:solidFill>
            <a:schemeClr val="tx1"/>
          </a:solidFill>
          <a:latin typeface="+mn-lt"/>
          <a:ea typeface="+mn-ea"/>
        </a:defRPr>
      </a:lvl2pPr>
      <a:lvl3pPr marL="8572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800">
          <a:solidFill>
            <a:schemeClr val="tx1"/>
          </a:solidFill>
          <a:latin typeface="+mn-lt"/>
          <a:ea typeface="+mn-ea"/>
        </a:defRPr>
      </a:lvl3pPr>
      <a:lvl4pPr marL="12001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4pPr>
      <a:lvl5pPr marL="15430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5pPr>
      <a:lvl6pPr marL="18859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6pPr>
      <a:lvl7pPr marL="22288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7pPr>
      <a:lvl8pPr marL="25717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8pPr>
      <a:lvl9pPr marL="29146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ate.nj.us/treasury/taxa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ctrTitle"/>
          </p:nvPr>
        </p:nvSpPr>
        <p:spPr/>
        <p:txBody>
          <a:bodyPr/>
          <a:lstStyle/>
          <a:p>
            <a:r>
              <a:rPr lang="en-US" altLang="en-US" dirty="0"/>
              <a:t>New Jersey Return</a:t>
            </a:r>
            <a:br>
              <a:rPr lang="en-US" altLang="en-US" dirty="0"/>
            </a:br>
            <a:r>
              <a:rPr lang="en-US" altLang="en-US" dirty="0"/>
              <a:t>Entries in TaxSlayer State Section</a:t>
            </a:r>
          </a:p>
        </p:txBody>
      </p:sp>
      <p:sp>
        <p:nvSpPr>
          <p:cNvPr id="88067" name="Rectangle 7"/>
          <p:cNvSpPr>
            <a:spLocks noGrp="1" noChangeArrowheads="1"/>
          </p:cNvSpPr>
          <p:nvPr>
            <p:ph type="subTitle" idx="1"/>
          </p:nvPr>
        </p:nvSpPr>
        <p:spPr/>
        <p:txBody>
          <a:bodyPr>
            <a:normAutofit fontScale="92500" lnSpcReduction="10000"/>
          </a:bodyPr>
          <a:lstStyle/>
          <a:p>
            <a:pPr>
              <a:lnSpc>
                <a:spcPct val="80000"/>
              </a:lnSpc>
            </a:pPr>
            <a:endParaRPr lang="en-US" altLang="en-US" sz="2800" dirty="0"/>
          </a:p>
          <a:p>
            <a:pPr>
              <a:lnSpc>
                <a:spcPct val="80000"/>
              </a:lnSpc>
            </a:pPr>
            <a:r>
              <a:rPr lang="en-US" altLang="en-US" sz="2800" dirty="0"/>
              <a:t>NJ 1040 Instructions</a:t>
            </a:r>
          </a:p>
          <a:p>
            <a:pPr>
              <a:lnSpc>
                <a:spcPct val="80000"/>
              </a:lnSpc>
            </a:pPr>
            <a:r>
              <a:rPr lang="en-US" altLang="en-US" sz="2800" dirty="0"/>
              <a:t>NJ Special Handling Document on TaxPrep4Free.org</a:t>
            </a:r>
          </a:p>
          <a:p>
            <a:pPr>
              <a:lnSpc>
                <a:spcPct val="80000"/>
              </a:lnSpc>
            </a:pPr>
            <a:r>
              <a:rPr lang="en-US" altLang="en-US" sz="2800" dirty="0">
                <a:hlinkClick r:id="rId3"/>
              </a:rPr>
              <a:t>www.state.nj.us/treasury/taxation</a:t>
            </a:r>
            <a:endParaRPr lang="en-US" altLang="en-US" sz="2800" dirty="0"/>
          </a:p>
          <a:p>
            <a:pPr>
              <a:lnSpc>
                <a:spcPct val="80000"/>
              </a:lnSpc>
            </a:pPr>
            <a:r>
              <a:rPr lang="en-US" altLang="en-US" sz="2800" dirty="0"/>
              <a:t>NJ 1040-Lines 30, 45</a:t>
            </a:r>
          </a:p>
          <a:p>
            <a:pPr>
              <a:lnSpc>
                <a:spcPct val="80000"/>
              </a:lnSpc>
            </a:pPr>
            <a:endParaRPr lang="en-US" altLang="en-US" sz="2800" dirty="0"/>
          </a:p>
        </p:txBody>
      </p:sp>
      <p:pic>
        <p:nvPicPr>
          <p:cNvPr id="6"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dirty="0"/>
          </a:p>
        </p:txBody>
      </p:sp>
    </p:spTree>
    <p:extLst>
      <p:ext uri="{BB962C8B-B14F-4D97-AF65-F5344CB8AC3E}">
        <p14:creationId xmlns:p14="http://schemas.microsoft.com/office/powerpoint/2010/main" val="36911043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dirty="0"/>
              <a:t>NJ Checklist – Basic Information Section</a:t>
            </a:r>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10</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pic>
        <p:nvPicPr>
          <p:cNvPr id="3" name="Picture 2"/>
          <p:cNvPicPr>
            <a:picLocks noChangeAspect="1"/>
          </p:cNvPicPr>
          <p:nvPr/>
        </p:nvPicPr>
        <p:blipFill>
          <a:blip r:embed="rId5"/>
          <a:stretch>
            <a:fillRect/>
          </a:stretch>
        </p:blipFill>
        <p:spPr>
          <a:xfrm>
            <a:off x="609600" y="1600199"/>
            <a:ext cx="7800622" cy="4354373"/>
          </a:xfrm>
          <a:prstGeom prst="rect">
            <a:avLst/>
          </a:prstGeom>
        </p:spPr>
      </p:pic>
      <p:sp>
        <p:nvSpPr>
          <p:cNvPr id="6" name="TextBox 5"/>
          <p:cNvSpPr txBox="1"/>
          <p:nvPr/>
        </p:nvSpPr>
        <p:spPr>
          <a:xfrm>
            <a:off x="555431" y="6182282"/>
            <a:ext cx="7908960"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solidFill>
                  <a:srgbClr val="FF0000"/>
                </a:solidFill>
              </a:rPr>
              <a:t>Tells you what line on TaxSlayer screen to use to enter the information</a:t>
            </a:r>
          </a:p>
        </p:txBody>
      </p:sp>
      <p:sp>
        <p:nvSpPr>
          <p:cNvPr id="15" name="Oval 4"/>
          <p:cNvSpPr>
            <a:spLocks noChangeArrowheads="1"/>
          </p:cNvSpPr>
          <p:nvPr/>
        </p:nvSpPr>
        <p:spPr bwMode="auto">
          <a:xfrm>
            <a:off x="5462953" y="1772777"/>
            <a:ext cx="2860431" cy="430304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4829908" y="5181601"/>
            <a:ext cx="827053" cy="102587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174216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00200"/>
            <a:ext cx="7391399" cy="4432239"/>
          </a:xfrm>
          <a:prstGeom prst="rect">
            <a:avLst/>
          </a:prstGeom>
        </p:spPr>
      </p:pic>
      <p:sp>
        <p:nvSpPr>
          <p:cNvPr id="106499" name="Rectangle 8"/>
          <p:cNvSpPr>
            <a:spLocks noGrp="1" noChangeArrowheads="1"/>
          </p:cNvSpPr>
          <p:nvPr>
            <p:ph type="title"/>
          </p:nvPr>
        </p:nvSpPr>
        <p:spPr>
          <a:xfrm>
            <a:off x="609600" y="0"/>
            <a:ext cx="8229600" cy="1524000"/>
          </a:xfrm>
        </p:spPr>
        <p:txBody>
          <a:bodyPr>
            <a:noAutofit/>
          </a:bodyPr>
          <a:lstStyle/>
          <a:p>
            <a:r>
              <a:rPr lang="en-US" altLang="en-US" sz="3000" dirty="0"/>
              <a:t>TS – Basic Information – Additional Inputs That May Be Needed</a:t>
            </a:r>
            <a:br>
              <a:rPr lang="en-US" altLang="en-US" sz="3000" dirty="0"/>
            </a:br>
            <a:r>
              <a:rPr lang="en-US" sz="1400" dirty="0"/>
              <a:t> </a:t>
            </a:r>
            <a:r>
              <a:rPr lang="en-US" sz="2000" dirty="0">
                <a:solidFill>
                  <a:srgbClr val="3333FF"/>
                </a:solidFill>
              </a:rPr>
              <a:t>State Section \ Edit \ Enter Myself \ Basic Information</a:t>
            </a:r>
            <a:endParaRPr lang="en-US" altLang="en-US" sz="2200" dirty="0">
              <a:solidFill>
                <a:srgbClr val="0070C0"/>
              </a:solidFill>
            </a:endParaRPr>
          </a:p>
        </p:txBody>
      </p:sp>
      <p:sp>
        <p:nvSpPr>
          <p:cNvPr id="106501" name="Oval 6"/>
          <p:cNvSpPr>
            <a:spLocks noChangeArrowheads="1"/>
          </p:cNvSpPr>
          <p:nvPr/>
        </p:nvSpPr>
        <p:spPr bwMode="auto">
          <a:xfrm>
            <a:off x="7543800" y="4724400"/>
            <a:ext cx="838200"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2" name="Oval 8"/>
          <p:cNvSpPr>
            <a:spLocks noChangeArrowheads="1"/>
          </p:cNvSpPr>
          <p:nvPr/>
        </p:nvSpPr>
        <p:spPr bwMode="auto">
          <a:xfrm>
            <a:off x="7772400" y="50292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3" name="Oval 9"/>
          <p:cNvSpPr>
            <a:spLocks noChangeArrowheads="1"/>
          </p:cNvSpPr>
          <p:nvPr/>
        </p:nvSpPr>
        <p:spPr bwMode="auto">
          <a:xfrm>
            <a:off x="8229600" y="49530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4" name="Oval 10"/>
          <p:cNvSpPr>
            <a:spLocks noChangeArrowheads="1"/>
          </p:cNvSpPr>
          <p:nvPr/>
        </p:nvSpPr>
        <p:spPr bwMode="auto">
          <a:xfrm>
            <a:off x="7696200" y="4648200"/>
            <a:ext cx="762000" cy="1447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5" name="Oval 5"/>
          <p:cNvSpPr>
            <a:spLocks noChangeArrowheads="1"/>
          </p:cNvSpPr>
          <p:nvPr/>
        </p:nvSpPr>
        <p:spPr bwMode="auto">
          <a:xfrm>
            <a:off x="6417643" y="2942778"/>
            <a:ext cx="6096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85004" name="TextBox 11"/>
          <p:cNvSpPr txBox="1">
            <a:spLocks noChangeArrowheads="1"/>
          </p:cNvSpPr>
          <p:nvPr/>
        </p:nvSpPr>
        <p:spPr bwMode="auto">
          <a:xfrm>
            <a:off x="2629692" y="3874532"/>
            <a:ext cx="3351213" cy="646113"/>
          </a:xfrm>
          <a:prstGeom prst="rect">
            <a:avLst/>
          </a:prstGeom>
          <a:solidFill>
            <a:schemeClr val="accent5">
              <a:lumMod val="75000"/>
            </a:schemeClr>
          </a:solidFill>
          <a:ln w="9525">
            <a:solidFill>
              <a:schemeClr val="tx1"/>
            </a:solidFill>
            <a:miter lim="800000"/>
            <a:headEnd/>
            <a:tailEnd/>
          </a:ln>
        </p:spPr>
        <p:txBody>
          <a:bodyPr>
            <a:spAutoFit/>
          </a:bodyPr>
          <a:lstStyle/>
          <a:p>
            <a:pPr eaLnBrk="1" hangingPunct="1">
              <a:defRPr/>
            </a:pPr>
            <a:r>
              <a:rPr lang="en-US" b="1" dirty="0">
                <a:latin typeface="Arial" charset="0"/>
                <a:cs typeface="Arial" charset="0"/>
              </a:rPr>
              <a:t> # of extra exemptions for college students &lt; 22</a:t>
            </a:r>
          </a:p>
        </p:txBody>
      </p:sp>
      <p:pic>
        <p:nvPicPr>
          <p:cNvPr id="2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dirty="0"/>
          </a:p>
        </p:txBody>
      </p:sp>
      <p:pic>
        <p:nvPicPr>
          <p:cNvPr id="19" name="Picture 18" descr="NJ TaxSlayer" title="NJ TaxSlayer"/>
          <p:cNvPicPr>
            <a:picLocks noChangeAspect="1"/>
          </p:cNvPicPr>
          <p:nvPr/>
        </p:nvPicPr>
        <p:blipFill>
          <a:blip r:embed="rId5" cstate="print"/>
          <a:stretch>
            <a:fillRect/>
          </a:stretch>
        </p:blipFill>
        <p:spPr>
          <a:xfrm>
            <a:off x="0" y="1194255"/>
            <a:ext cx="612648" cy="163373"/>
          </a:xfrm>
          <a:prstGeom prst="rect">
            <a:avLst/>
          </a:prstGeom>
        </p:spPr>
      </p:pic>
      <p:sp>
        <p:nvSpPr>
          <p:cNvPr id="26" name="TextBox 25"/>
          <p:cNvSpPr txBox="1"/>
          <p:nvPr/>
        </p:nvSpPr>
        <p:spPr>
          <a:xfrm>
            <a:off x="3168409" y="5472668"/>
            <a:ext cx="2993127" cy="369332"/>
          </a:xfrm>
          <a:prstGeom prst="rect">
            <a:avLst/>
          </a:prstGeom>
          <a:solidFill>
            <a:schemeClr val="accent5">
              <a:lumMod val="75000"/>
            </a:schemeClr>
          </a:solidFill>
          <a:ln>
            <a:solidFill>
              <a:srgbClr val="002060"/>
            </a:solidFill>
          </a:ln>
        </p:spPr>
        <p:txBody>
          <a:bodyPr wrap="none" rtlCol="0">
            <a:spAutoFit/>
          </a:bodyPr>
          <a:lstStyle/>
          <a:p>
            <a:r>
              <a:rPr lang="en-US" b="1" dirty="0"/>
              <a:t>Death certificate attached</a:t>
            </a:r>
          </a:p>
        </p:txBody>
      </p:sp>
      <p:sp>
        <p:nvSpPr>
          <p:cNvPr id="27" name="Oval 7"/>
          <p:cNvSpPr>
            <a:spLocks noChangeArrowheads="1"/>
          </p:cNvSpPr>
          <p:nvPr/>
        </p:nvSpPr>
        <p:spPr bwMode="auto">
          <a:xfrm>
            <a:off x="6468527" y="5759658"/>
            <a:ext cx="457200" cy="27278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8" name="TextBox 27"/>
          <p:cNvSpPr txBox="1"/>
          <p:nvPr/>
        </p:nvSpPr>
        <p:spPr>
          <a:xfrm>
            <a:off x="3529201" y="3135868"/>
            <a:ext cx="2390398" cy="369332"/>
          </a:xfrm>
          <a:prstGeom prst="rect">
            <a:avLst/>
          </a:prstGeom>
          <a:solidFill>
            <a:schemeClr val="accent5">
              <a:lumMod val="75000"/>
            </a:schemeClr>
          </a:solidFill>
          <a:ln>
            <a:solidFill>
              <a:srgbClr val="002060"/>
            </a:solidFill>
          </a:ln>
        </p:spPr>
        <p:txBody>
          <a:bodyPr wrap="none" rtlCol="0">
            <a:spAutoFit/>
          </a:bodyPr>
          <a:lstStyle/>
          <a:p>
            <a:r>
              <a:rPr lang="en-US" b="1" dirty="0"/>
              <a:t>Disabled as of 12/31</a:t>
            </a:r>
          </a:p>
        </p:txBody>
      </p:sp>
      <p:sp>
        <p:nvSpPr>
          <p:cNvPr id="29" name="Oval 7"/>
          <p:cNvSpPr>
            <a:spLocks noChangeArrowheads="1"/>
          </p:cNvSpPr>
          <p:nvPr/>
        </p:nvSpPr>
        <p:spPr bwMode="auto">
          <a:xfrm>
            <a:off x="6274499" y="3599555"/>
            <a:ext cx="3810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22" name="Straight Arrow Connector 21"/>
          <p:cNvCxnSpPr>
            <a:endCxn id="106505" idx="2"/>
          </p:cNvCxnSpPr>
          <p:nvPr/>
        </p:nvCxnSpPr>
        <p:spPr bwMode="auto">
          <a:xfrm>
            <a:off x="5986543" y="3209480"/>
            <a:ext cx="431100" cy="38098"/>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stCxn id="85004" idx="3"/>
            <a:endCxn id="29" idx="3"/>
          </p:cNvCxnSpPr>
          <p:nvPr/>
        </p:nvCxnSpPr>
        <p:spPr bwMode="auto">
          <a:xfrm flipV="1">
            <a:off x="5980905" y="3859718"/>
            <a:ext cx="349390" cy="337871"/>
          </a:xfrm>
          <a:prstGeom prst="straightConnector1">
            <a:avLst/>
          </a:prstGeom>
          <a:noFill/>
          <a:ln w="38100" cap="flat" cmpd="sng" algn="ctr">
            <a:solidFill>
              <a:srgbClr val="FF0000"/>
            </a:solidFill>
            <a:prstDash val="solid"/>
            <a:round/>
            <a:headEnd type="none" w="med" len="med"/>
            <a:tailEnd type="triangle"/>
          </a:ln>
          <a:effectLst/>
        </p:spPr>
      </p:cxnSp>
      <p:cxnSp>
        <p:nvCxnSpPr>
          <p:cNvPr id="31" name="Straight Arrow Connector 30"/>
          <p:cNvCxnSpPr>
            <a:endCxn id="27" idx="1"/>
          </p:cNvCxnSpPr>
          <p:nvPr/>
        </p:nvCxnSpPr>
        <p:spPr bwMode="auto">
          <a:xfrm>
            <a:off x="6179938" y="5607735"/>
            <a:ext cx="355544" cy="191871"/>
          </a:xfrm>
          <a:prstGeom prst="straightConnector1">
            <a:avLst/>
          </a:prstGeom>
          <a:noFill/>
          <a:ln w="38100" cap="flat" cmpd="sng" algn="ctr">
            <a:solidFill>
              <a:srgbClr val="FF0000"/>
            </a:solidFill>
            <a:prstDash val="solid"/>
            <a:round/>
            <a:headEnd type="none" w="med" len="med"/>
            <a:tailEnd type="triangle"/>
          </a:ln>
          <a:effectLst/>
        </p:spPr>
      </p:cxnSp>
      <p:sp>
        <p:nvSpPr>
          <p:cNvPr id="13" name="TextBox 12"/>
          <p:cNvSpPr txBox="1"/>
          <p:nvPr/>
        </p:nvSpPr>
        <p:spPr>
          <a:xfrm>
            <a:off x="85110" y="6115696"/>
            <a:ext cx="9058890" cy="923330"/>
          </a:xfrm>
          <a:prstGeom prst="rect">
            <a:avLst/>
          </a:prstGeom>
          <a:noFill/>
        </p:spPr>
        <p:txBody>
          <a:bodyPr wrap="none" rtlCol="0">
            <a:spAutoFit/>
          </a:bodyPr>
          <a:lstStyle/>
          <a:p>
            <a:r>
              <a:rPr lang="en-US" b="1" dirty="0">
                <a:solidFill>
                  <a:srgbClr val="FF0000"/>
                </a:solidFill>
              </a:rPr>
              <a:t>NOTE:  Do not need to answer any specific additional question unless applicable</a:t>
            </a:r>
          </a:p>
          <a:p>
            <a:r>
              <a:rPr lang="en-US" b="1" dirty="0">
                <a:solidFill>
                  <a:srgbClr val="FF0000"/>
                </a:solidFill>
              </a:rPr>
              <a:t> to that return</a:t>
            </a:r>
          </a:p>
          <a:p>
            <a:endParaRPr lang="en-US" b="1" dirty="0">
              <a:solidFill>
                <a:srgbClr val="FF0000"/>
              </a:solidFill>
            </a:endParaRPr>
          </a:p>
        </p:txBody>
      </p:sp>
    </p:spTree>
    <p:extLst>
      <p:ext uri="{BB962C8B-B14F-4D97-AF65-F5344CB8AC3E}">
        <p14:creationId xmlns:p14="http://schemas.microsoft.com/office/powerpoint/2010/main" val="21357834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dirty="0"/>
              <a:t>TS – Income Subject to Tax</a:t>
            </a:r>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12</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lnSpcReduction="10000"/>
          </a:bodyPr>
          <a:lstStyle/>
          <a:p>
            <a:r>
              <a:rPr lang="en-US" dirty="0"/>
              <a:t> Certain types of income are handled differently in NJ than on the Federal return and, therefore, may need to be adjusted on the NJ 1040</a:t>
            </a:r>
          </a:p>
          <a:p>
            <a:pPr lvl="1"/>
            <a:r>
              <a:rPr lang="en-US" dirty="0"/>
              <a:t> Taxable scholarships – taxable amount may be different for NJ</a:t>
            </a:r>
          </a:p>
          <a:p>
            <a:pPr lvl="1"/>
            <a:r>
              <a:rPr lang="en-US" dirty="0"/>
              <a:t> Medicaid waiver payments on W-2</a:t>
            </a:r>
          </a:p>
          <a:p>
            <a:pPr lvl="1"/>
            <a:r>
              <a:rPr lang="en-US" dirty="0"/>
              <a:t> Military pensions - not taxable for NJ</a:t>
            </a:r>
          </a:p>
          <a:p>
            <a:pPr lvl="1"/>
            <a:r>
              <a:rPr lang="en-US" dirty="0"/>
              <a:t> Disability pensions - not taxable for those &lt; 65 for NJ </a:t>
            </a:r>
          </a:p>
          <a:p>
            <a:pPr lvl="1"/>
            <a:r>
              <a:rPr lang="en-US" dirty="0"/>
              <a:t> Taxable and excludable portions of pensions -  reported separately on NJ 1040 Lines 19a and 19b</a:t>
            </a:r>
          </a:p>
          <a:p>
            <a:pPr lvl="2"/>
            <a:r>
              <a:rPr lang="en-US" dirty="0"/>
              <a:t> NJ taxable amount of a retirement distribution may be different than Federal taxable amount (e.g. – NJ contributory pensions, 403b/457b/TSPs, IRA withdrawals, distributions eligible for NJ 3-year rule) </a:t>
            </a:r>
          </a:p>
          <a:p>
            <a:pPr lvl="1"/>
            <a:r>
              <a:rPr lang="en-US" dirty="0"/>
              <a:t> Public safety officer insurance premiums – up to $3,000 excluded from Federal pension, but included in NJ taxable pension </a:t>
            </a:r>
          </a:p>
          <a:p>
            <a:pPr lvl="1"/>
            <a:endParaRPr lang="en-US" dirty="0"/>
          </a:p>
        </p:txBody>
      </p:sp>
    </p:spTree>
    <p:extLst>
      <p:ext uri="{BB962C8B-B14F-4D97-AF65-F5344CB8AC3E}">
        <p14:creationId xmlns:p14="http://schemas.microsoft.com/office/powerpoint/2010/main" val="10990817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a:t>TS – Income Subject to Tax</a:t>
            </a:r>
            <a:endParaRPr lang="en-US" sz="1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13</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fontScale="92500" lnSpcReduction="10000"/>
          </a:bodyPr>
          <a:lstStyle/>
          <a:p>
            <a:pPr lvl="1"/>
            <a:r>
              <a:rPr lang="en-US" dirty="0"/>
              <a:t> </a:t>
            </a:r>
            <a:r>
              <a:rPr lang="en-US" sz="3000" dirty="0"/>
              <a:t>Certain types of Other Income on Federal 1040 Line 21 are handled differently on NJ 1040 Line 25</a:t>
            </a:r>
          </a:p>
          <a:p>
            <a:pPr lvl="2"/>
            <a:r>
              <a:rPr lang="en-US" dirty="0"/>
              <a:t> </a:t>
            </a:r>
            <a:r>
              <a:rPr lang="en-US" sz="2400" dirty="0"/>
              <a:t>Cancellation of credit card debt - not taxable in NJ (now automatically handled by TaxSlayer) </a:t>
            </a:r>
          </a:p>
          <a:p>
            <a:pPr lvl="2"/>
            <a:r>
              <a:rPr lang="en-US" sz="2400" dirty="0"/>
              <a:t> PTR recovery - not taxable in NJ </a:t>
            </a:r>
          </a:p>
          <a:p>
            <a:pPr lvl="2"/>
            <a:r>
              <a:rPr lang="en-US" sz="2400" dirty="0"/>
              <a:t> Homestead Benefit recovery - not taxable in NJ</a:t>
            </a:r>
          </a:p>
          <a:p>
            <a:pPr lvl="2"/>
            <a:r>
              <a:rPr lang="en-US" sz="2400" dirty="0"/>
              <a:t> Gambling winnings are netted against losses and the net is reported on NJ 1040 Line 23, not as Other Income on Line 25</a:t>
            </a:r>
            <a:endParaRPr lang="en-US" sz="2700" dirty="0"/>
          </a:p>
          <a:p>
            <a:pPr lvl="1"/>
            <a:r>
              <a:rPr lang="en-US" sz="3000" dirty="0"/>
              <a:t> Since the Federal Other Income amounts on 1040 Line 21 flow through to NJ Other Income Line 25, may need to add or subtract from Line 25 to reflect the different tax treatment</a:t>
            </a:r>
            <a:endParaRPr lang="en-US" sz="2600" dirty="0"/>
          </a:p>
          <a:p>
            <a:pPr lvl="1"/>
            <a:endParaRPr lang="en-US" dirty="0"/>
          </a:p>
        </p:txBody>
      </p:sp>
      <p:sp>
        <p:nvSpPr>
          <p:cNvPr id="13" name="TextBox 12" descr="NJ (cont'd)" title="NJ (cont'd)">
            <a:extLst>
              <a:ext uri="{FF2B5EF4-FFF2-40B4-BE49-F238E27FC236}">
                <a16:creationId xmlns:a16="http://schemas.microsoft.com/office/drawing/2014/main" id="{CDE71520-3112-4E55-96DA-B7610F0D1092}"/>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17745411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09600" y="1538287"/>
            <a:ext cx="7620000" cy="4602068"/>
          </a:xfrm>
          <a:prstGeom prst="rect">
            <a:avLst/>
          </a:prstGeom>
        </p:spPr>
      </p:pic>
      <p:sp>
        <p:nvSpPr>
          <p:cNvPr id="2" name="Title 1"/>
          <p:cNvSpPr>
            <a:spLocks noGrp="1"/>
          </p:cNvSpPr>
          <p:nvPr>
            <p:ph type="title"/>
          </p:nvPr>
        </p:nvSpPr>
        <p:spPr>
          <a:xfrm>
            <a:off x="609600" y="277812"/>
            <a:ext cx="8077200" cy="1169987"/>
          </a:xfrm>
        </p:spPr>
        <p:txBody>
          <a:bodyPr>
            <a:normAutofit/>
          </a:bodyPr>
          <a:lstStyle/>
          <a:p>
            <a:r>
              <a:rPr lang="en-US" dirty="0"/>
              <a:t>NJ Checklist – Income Subject to Tax Section</a:t>
            </a:r>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14</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sp>
        <p:nvSpPr>
          <p:cNvPr id="6" name="TextBox 5"/>
          <p:cNvSpPr txBox="1"/>
          <p:nvPr/>
        </p:nvSpPr>
        <p:spPr>
          <a:xfrm>
            <a:off x="555431" y="6182282"/>
            <a:ext cx="7908960"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solidFill>
                  <a:srgbClr val="FF0000"/>
                </a:solidFill>
              </a:rPr>
              <a:t>Tells you what line on TaxSlayer screen to use to enter the information</a:t>
            </a:r>
          </a:p>
        </p:txBody>
      </p:sp>
      <p:sp>
        <p:nvSpPr>
          <p:cNvPr id="15" name="Oval 4"/>
          <p:cNvSpPr>
            <a:spLocks noChangeArrowheads="1"/>
          </p:cNvSpPr>
          <p:nvPr/>
        </p:nvSpPr>
        <p:spPr bwMode="auto">
          <a:xfrm>
            <a:off x="5462953" y="1772777"/>
            <a:ext cx="2860431" cy="430304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4829908" y="5181601"/>
            <a:ext cx="827053" cy="102587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09881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524000"/>
            <a:ext cx="7772399" cy="4876800"/>
          </a:xfrm>
          <a:prstGeom prst="rect">
            <a:avLst/>
          </a:prstGeom>
        </p:spPr>
      </p:pic>
      <p:sp>
        <p:nvSpPr>
          <p:cNvPr id="106499" name="Rectangle 8"/>
          <p:cNvSpPr>
            <a:spLocks noGrp="1" noChangeArrowheads="1"/>
          </p:cNvSpPr>
          <p:nvPr>
            <p:ph type="title"/>
          </p:nvPr>
        </p:nvSpPr>
        <p:spPr>
          <a:xfrm>
            <a:off x="609600" y="0"/>
            <a:ext cx="8229600" cy="1524000"/>
          </a:xfrm>
        </p:spPr>
        <p:txBody>
          <a:bodyPr>
            <a:noAutofit/>
          </a:bodyPr>
          <a:lstStyle/>
          <a:p>
            <a:r>
              <a:rPr lang="en-US" altLang="en-US" sz="3000" dirty="0"/>
              <a:t>TS – NJ Taxable Gambling Winnings</a:t>
            </a:r>
            <a:br>
              <a:rPr lang="en-US" altLang="en-US" sz="3000" dirty="0"/>
            </a:br>
            <a:r>
              <a:rPr lang="en-US" sz="1400" dirty="0"/>
              <a:t> </a:t>
            </a:r>
            <a:r>
              <a:rPr lang="en-US" sz="2000" dirty="0">
                <a:solidFill>
                  <a:srgbClr val="3333FF"/>
                </a:solidFill>
              </a:rPr>
              <a:t>State Section \ Edit \ Enter Myself \ Income Subject to Tax</a:t>
            </a:r>
            <a:endParaRPr lang="en-US" altLang="en-US" sz="2200" dirty="0">
              <a:solidFill>
                <a:srgbClr val="0070C0"/>
              </a:solidFill>
            </a:endParaRPr>
          </a:p>
        </p:txBody>
      </p:sp>
      <p:sp>
        <p:nvSpPr>
          <p:cNvPr id="106501" name="Oval 6"/>
          <p:cNvSpPr>
            <a:spLocks noChangeArrowheads="1"/>
          </p:cNvSpPr>
          <p:nvPr/>
        </p:nvSpPr>
        <p:spPr bwMode="auto">
          <a:xfrm>
            <a:off x="7543800" y="4724400"/>
            <a:ext cx="838200"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2" name="Oval 8"/>
          <p:cNvSpPr>
            <a:spLocks noChangeArrowheads="1"/>
          </p:cNvSpPr>
          <p:nvPr/>
        </p:nvSpPr>
        <p:spPr bwMode="auto">
          <a:xfrm>
            <a:off x="7772400" y="50292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3" name="Oval 9"/>
          <p:cNvSpPr>
            <a:spLocks noChangeArrowheads="1"/>
          </p:cNvSpPr>
          <p:nvPr/>
        </p:nvSpPr>
        <p:spPr bwMode="auto">
          <a:xfrm>
            <a:off x="8229600" y="49530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4" name="Oval 10"/>
          <p:cNvSpPr>
            <a:spLocks noChangeArrowheads="1"/>
          </p:cNvSpPr>
          <p:nvPr/>
        </p:nvSpPr>
        <p:spPr bwMode="auto">
          <a:xfrm>
            <a:off x="7696200" y="4648200"/>
            <a:ext cx="762000" cy="1447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pic>
        <p:nvPicPr>
          <p:cNvPr id="2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dirty="0"/>
          </a:p>
        </p:txBody>
      </p:sp>
      <p:pic>
        <p:nvPicPr>
          <p:cNvPr id="19" name="Picture 18" descr="NJ TaxSlayer" title="NJ TaxSlayer"/>
          <p:cNvPicPr>
            <a:picLocks noChangeAspect="1"/>
          </p:cNvPicPr>
          <p:nvPr/>
        </p:nvPicPr>
        <p:blipFill>
          <a:blip r:embed="rId5" cstate="print"/>
          <a:stretch>
            <a:fillRect/>
          </a:stretch>
        </p:blipFill>
        <p:spPr>
          <a:xfrm>
            <a:off x="0" y="1219200"/>
            <a:ext cx="612648" cy="163373"/>
          </a:xfrm>
          <a:prstGeom prst="rect">
            <a:avLst/>
          </a:prstGeom>
        </p:spPr>
      </p:pic>
      <p:sp>
        <p:nvSpPr>
          <p:cNvPr id="29" name="Oval 7"/>
          <p:cNvSpPr>
            <a:spLocks noChangeArrowheads="1"/>
          </p:cNvSpPr>
          <p:nvPr/>
        </p:nvSpPr>
        <p:spPr bwMode="auto">
          <a:xfrm>
            <a:off x="6608726" y="3874532"/>
            <a:ext cx="525852" cy="46284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5" name="TextBox 24"/>
          <p:cNvSpPr txBox="1"/>
          <p:nvPr/>
        </p:nvSpPr>
        <p:spPr>
          <a:xfrm>
            <a:off x="2696598" y="2536884"/>
            <a:ext cx="4175054" cy="1200329"/>
          </a:xfrm>
          <a:prstGeom prst="rect">
            <a:avLst/>
          </a:prstGeom>
          <a:solidFill>
            <a:schemeClr val="accent5">
              <a:lumMod val="75000"/>
            </a:schemeClr>
          </a:solidFill>
          <a:ln>
            <a:solidFill>
              <a:srgbClr val="001132"/>
            </a:solidFill>
          </a:ln>
        </p:spPr>
        <p:txBody>
          <a:bodyPr wrap="none" rtlCol="0">
            <a:spAutoFit/>
          </a:bodyPr>
          <a:lstStyle/>
          <a:p>
            <a:r>
              <a:rPr lang="en-US" b="1" dirty="0"/>
              <a:t>+ Gambling winnings</a:t>
            </a:r>
          </a:p>
          <a:p>
            <a:r>
              <a:rPr lang="en-US" b="1" dirty="0"/>
              <a:t>-  NJ Lottery Winnings (&lt;/= $10K)</a:t>
            </a:r>
          </a:p>
          <a:p>
            <a:r>
              <a:rPr lang="en-US" b="1" u="sng" dirty="0"/>
              <a:t>-  Gambling losses                      </a:t>
            </a:r>
          </a:p>
          <a:p>
            <a:r>
              <a:rPr lang="en-US" b="1" dirty="0"/>
              <a:t>=  Taxable gambling winnings for NJ</a:t>
            </a:r>
          </a:p>
        </p:txBody>
      </p:sp>
    </p:spTree>
    <p:extLst>
      <p:ext uri="{BB962C8B-B14F-4D97-AF65-F5344CB8AC3E}">
        <p14:creationId xmlns:p14="http://schemas.microsoft.com/office/powerpoint/2010/main" val="28661873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endParaRPr lang="en-US" dirty="0"/>
          </a:p>
        </p:txBody>
      </p:sp>
      <p:pic>
        <p:nvPicPr>
          <p:cNvPr id="9" name="Picture 8"/>
          <p:cNvPicPr>
            <a:picLocks noChangeAspect="1"/>
          </p:cNvPicPr>
          <p:nvPr/>
        </p:nvPicPr>
        <p:blipFill>
          <a:blip r:embed="rId3"/>
          <a:stretch>
            <a:fillRect/>
          </a:stretch>
        </p:blipFill>
        <p:spPr>
          <a:xfrm>
            <a:off x="609600" y="1628775"/>
            <a:ext cx="7292622" cy="4192462"/>
          </a:xfrm>
          <a:prstGeom prst="rect">
            <a:avLst/>
          </a:prstGeom>
        </p:spPr>
      </p:pic>
      <p:sp>
        <p:nvSpPr>
          <p:cNvPr id="2" name="Title 1"/>
          <p:cNvSpPr>
            <a:spLocks noGrp="1"/>
          </p:cNvSpPr>
          <p:nvPr>
            <p:ph type="title"/>
          </p:nvPr>
        </p:nvSpPr>
        <p:spPr/>
        <p:txBody>
          <a:bodyPr>
            <a:noAutofit/>
          </a:bodyPr>
          <a:lstStyle/>
          <a:p>
            <a:r>
              <a:rPr lang="en-US" sz="2800" dirty="0"/>
              <a:t>TS – Military Pensions on NJ 1040</a:t>
            </a:r>
            <a:br>
              <a:rPr lang="en-US" sz="2800" dirty="0"/>
            </a:br>
            <a:r>
              <a:rPr lang="en-US" altLang="en-US" sz="2200" dirty="0">
                <a:solidFill>
                  <a:srgbClr val="0070C0"/>
                </a:solidFill>
              </a:rPr>
              <a:t> State Section \ </a:t>
            </a:r>
            <a:r>
              <a:rPr lang="en-US" sz="2200" dirty="0">
                <a:solidFill>
                  <a:srgbClr val="0070C0"/>
                </a:solidFill>
              </a:rPr>
              <a:t>Edit \ Enter Myself \ Income Subject to Tax</a:t>
            </a:r>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16</a:t>
            </a:fld>
            <a:endParaRPr lang="en-US" dirty="0"/>
          </a:p>
        </p:txBody>
      </p:sp>
      <p:sp>
        <p:nvSpPr>
          <p:cNvPr id="20" name="TextBox 19"/>
          <p:cNvSpPr txBox="1"/>
          <p:nvPr/>
        </p:nvSpPr>
        <p:spPr>
          <a:xfrm>
            <a:off x="1570216" y="3855653"/>
            <a:ext cx="4544834" cy="1477328"/>
          </a:xfrm>
          <a:prstGeom prst="rect">
            <a:avLst/>
          </a:prstGeom>
          <a:solidFill>
            <a:schemeClr val="accent5">
              <a:lumMod val="75000"/>
            </a:schemeClr>
          </a:solidFill>
          <a:ln>
            <a:solidFill>
              <a:srgbClr val="001132"/>
            </a:solidFill>
          </a:ln>
        </p:spPr>
        <p:txBody>
          <a:bodyPr wrap="none" rtlCol="0">
            <a:spAutoFit/>
          </a:bodyPr>
          <a:lstStyle/>
          <a:p>
            <a:r>
              <a:rPr lang="en-US" b="1" dirty="0"/>
              <a:t>Military pension amounts for taxpayer</a:t>
            </a:r>
          </a:p>
          <a:p>
            <a:r>
              <a:rPr lang="en-US" b="1" dirty="0"/>
              <a:t>&amp; spouse (enter as negative amount</a:t>
            </a:r>
          </a:p>
          <a:p>
            <a:r>
              <a:rPr lang="en-US" b="1" dirty="0"/>
              <a:t>on “Military Pension” line); will be sub-</a:t>
            </a:r>
          </a:p>
          <a:p>
            <a:r>
              <a:rPr lang="en-US" b="1" dirty="0"/>
              <a:t>tracted from NJ 1040 Line 19a pension</a:t>
            </a:r>
          </a:p>
          <a:p>
            <a:r>
              <a:rPr lang="en-US" b="1" dirty="0"/>
              <a:t>income</a:t>
            </a:r>
          </a:p>
        </p:txBody>
      </p:sp>
      <p:sp>
        <p:nvSpPr>
          <p:cNvPr id="21" name="Oval 20"/>
          <p:cNvSpPr/>
          <p:nvPr/>
        </p:nvSpPr>
        <p:spPr bwMode="auto">
          <a:xfrm>
            <a:off x="6553200" y="3938032"/>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a:endCxn id="21" idx="2"/>
          </p:cNvCxnSpPr>
          <p:nvPr/>
        </p:nvCxnSpPr>
        <p:spPr bwMode="auto">
          <a:xfrm flipV="1">
            <a:off x="6115050" y="4141232"/>
            <a:ext cx="438150" cy="453085"/>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
        <p:nvSpPr>
          <p:cNvPr id="13" name="Oval 12"/>
          <p:cNvSpPr/>
          <p:nvPr/>
        </p:nvSpPr>
        <p:spPr bwMode="auto">
          <a:xfrm>
            <a:off x="6565900" y="4373007"/>
            <a:ext cx="431801" cy="3937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16" name="Straight Arrow Connector 15"/>
          <p:cNvCxnSpPr>
            <a:stCxn id="20" idx="3"/>
          </p:cNvCxnSpPr>
          <p:nvPr/>
        </p:nvCxnSpPr>
        <p:spPr bwMode="auto">
          <a:xfrm flipV="1">
            <a:off x="6115050" y="4528755"/>
            <a:ext cx="420866" cy="65562"/>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077920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609600" y="1524000"/>
            <a:ext cx="7337779" cy="4876800"/>
          </a:xfrm>
          <a:prstGeom prst="rect">
            <a:avLst/>
          </a:prstGeom>
        </p:spPr>
      </p:pic>
      <p:sp>
        <p:nvSpPr>
          <p:cNvPr id="2" name="Title 1"/>
          <p:cNvSpPr>
            <a:spLocks noGrp="1"/>
          </p:cNvSpPr>
          <p:nvPr>
            <p:ph type="title"/>
          </p:nvPr>
        </p:nvSpPr>
        <p:spPr>
          <a:xfrm>
            <a:off x="609600" y="0"/>
            <a:ext cx="8305800" cy="1420813"/>
          </a:xfrm>
        </p:spPr>
        <p:txBody>
          <a:bodyPr>
            <a:noAutofit/>
          </a:bodyPr>
          <a:lstStyle/>
          <a:p>
            <a:r>
              <a:rPr lang="en-US" sz="2600" dirty="0"/>
              <a:t>TS – Disability Pensions for People Under 65 on NJ 1040</a:t>
            </a:r>
            <a:br>
              <a:rPr lang="en-US" sz="2800" dirty="0"/>
            </a:br>
            <a:r>
              <a:rPr lang="en-US" altLang="en-US" sz="2200" dirty="0">
                <a:solidFill>
                  <a:srgbClr val="0070C0"/>
                </a:solidFill>
              </a:rPr>
              <a:t> State Section \ </a:t>
            </a:r>
            <a:r>
              <a:rPr lang="en-US" sz="2200" dirty="0">
                <a:solidFill>
                  <a:srgbClr val="0070C0"/>
                </a:solidFill>
              </a:rPr>
              <a:t>Edit \ Enter Myself \ Income Subject to Tax</a:t>
            </a:r>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17</a:t>
            </a:fld>
            <a:endParaRPr lang="en-US" dirty="0"/>
          </a:p>
        </p:txBody>
      </p:sp>
      <p:sp>
        <p:nvSpPr>
          <p:cNvPr id="20" name="TextBox 19"/>
          <p:cNvSpPr txBox="1"/>
          <p:nvPr/>
        </p:nvSpPr>
        <p:spPr>
          <a:xfrm>
            <a:off x="1369483" y="4085272"/>
            <a:ext cx="4814138" cy="1477328"/>
          </a:xfrm>
          <a:prstGeom prst="rect">
            <a:avLst/>
          </a:prstGeom>
          <a:solidFill>
            <a:schemeClr val="accent5">
              <a:lumMod val="75000"/>
            </a:schemeClr>
          </a:solidFill>
          <a:ln>
            <a:solidFill>
              <a:srgbClr val="001132"/>
            </a:solidFill>
          </a:ln>
        </p:spPr>
        <p:txBody>
          <a:bodyPr wrap="none" rtlCol="0">
            <a:spAutoFit/>
          </a:bodyPr>
          <a:lstStyle/>
          <a:p>
            <a:r>
              <a:rPr lang="en-US" b="1" dirty="0"/>
              <a:t>Disability pension amounts for taxpayer</a:t>
            </a:r>
          </a:p>
          <a:p>
            <a:r>
              <a:rPr lang="en-US" b="1" dirty="0"/>
              <a:t>&amp; spouse if under 65  (enter as negative</a:t>
            </a:r>
          </a:p>
          <a:p>
            <a:r>
              <a:rPr lang="en-US" b="1" dirty="0"/>
              <a:t>amount on “Military Pension” line); will be</a:t>
            </a:r>
          </a:p>
          <a:p>
            <a:r>
              <a:rPr lang="en-US" b="1" dirty="0"/>
              <a:t>subtracted from NJ 1040 Line 19a pension</a:t>
            </a:r>
          </a:p>
          <a:p>
            <a:r>
              <a:rPr lang="en-US" b="1" dirty="0"/>
              <a:t>income</a:t>
            </a:r>
          </a:p>
        </p:txBody>
      </p:sp>
      <p:sp>
        <p:nvSpPr>
          <p:cNvPr id="21" name="Oval 20"/>
          <p:cNvSpPr/>
          <p:nvPr/>
        </p:nvSpPr>
        <p:spPr bwMode="auto">
          <a:xfrm>
            <a:off x="6631320" y="4264188"/>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a:endCxn id="21" idx="2"/>
          </p:cNvCxnSpPr>
          <p:nvPr/>
        </p:nvCxnSpPr>
        <p:spPr bwMode="auto">
          <a:xfrm flipV="1">
            <a:off x="6183621" y="4467388"/>
            <a:ext cx="447699" cy="356548"/>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
        <p:nvSpPr>
          <p:cNvPr id="13" name="Oval 12"/>
          <p:cNvSpPr/>
          <p:nvPr/>
        </p:nvSpPr>
        <p:spPr bwMode="auto">
          <a:xfrm>
            <a:off x="6610769" y="4730273"/>
            <a:ext cx="431801" cy="3937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16" name="Straight Arrow Connector 15"/>
          <p:cNvCxnSpPr>
            <a:stCxn id="20" idx="3"/>
            <a:endCxn id="13" idx="2"/>
          </p:cNvCxnSpPr>
          <p:nvPr/>
        </p:nvCxnSpPr>
        <p:spPr bwMode="auto">
          <a:xfrm>
            <a:off x="6183621" y="4823936"/>
            <a:ext cx="427148" cy="103187"/>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018066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609600" y="1629847"/>
            <a:ext cx="7699022" cy="4720153"/>
          </a:xfrm>
          <a:prstGeom prst="rect">
            <a:avLst/>
          </a:prstGeom>
        </p:spPr>
      </p:pic>
      <p:sp>
        <p:nvSpPr>
          <p:cNvPr id="2" name="Title 1"/>
          <p:cNvSpPr>
            <a:spLocks noGrp="1"/>
          </p:cNvSpPr>
          <p:nvPr>
            <p:ph type="title"/>
          </p:nvPr>
        </p:nvSpPr>
        <p:spPr>
          <a:xfrm>
            <a:off x="609600" y="0"/>
            <a:ext cx="8077200" cy="1420813"/>
          </a:xfrm>
        </p:spPr>
        <p:txBody>
          <a:bodyPr>
            <a:noAutofit/>
          </a:bodyPr>
          <a:lstStyle/>
          <a:p>
            <a:r>
              <a:rPr lang="en-US" sz="2800" dirty="0"/>
              <a:t>TS – NJ Tax-Exempt Pensions and Annuities on NJ 1040 Line 19b</a:t>
            </a:r>
            <a:br>
              <a:rPr lang="en-US" sz="2800" dirty="0"/>
            </a:br>
            <a:r>
              <a:rPr lang="en-US" altLang="en-US" sz="2200" dirty="0">
                <a:solidFill>
                  <a:srgbClr val="0070C0"/>
                </a:solidFill>
              </a:rPr>
              <a:t> State Section \ </a:t>
            </a:r>
            <a:r>
              <a:rPr lang="en-US" sz="2200" dirty="0">
                <a:solidFill>
                  <a:srgbClr val="0070C0"/>
                </a:solidFill>
              </a:rPr>
              <a:t>Edit \ Enter Myself \ Income Subject to Tax</a:t>
            </a:r>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18</a:t>
            </a:fld>
            <a:endParaRPr lang="en-US" dirty="0"/>
          </a:p>
        </p:txBody>
      </p:sp>
      <p:sp>
        <p:nvSpPr>
          <p:cNvPr id="20" name="TextBox 19"/>
          <p:cNvSpPr txBox="1"/>
          <p:nvPr/>
        </p:nvSpPr>
        <p:spPr>
          <a:xfrm>
            <a:off x="1346200" y="5549900"/>
            <a:ext cx="4078874" cy="369332"/>
          </a:xfrm>
          <a:prstGeom prst="rect">
            <a:avLst/>
          </a:prstGeom>
          <a:solidFill>
            <a:schemeClr val="accent5">
              <a:lumMod val="75000"/>
            </a:schemeClr>
          </a:solidFill>
          <a:ln>
            <a:solidFill>
              <a:srgbClr val="001132"/>
            </a:solidFill>
          </a:ln>
        </p:spPr>
        <p:txBody>
          <a:bodyPr wrap="none" rtlCol="0">
            <a:spAutoFit/>
          </a:bodyPr>
          <a:lstStyle/>
          <a:p>
            <a:r>
              <a:rPr lang="en-US" b="1" dirty="0"/>
              <a:t>Tax-exempt pensions and annuities</a:t>
            </a:r>
          </a:p>
        </p:txBody>
      </p:sp>
      <p:sp>
        <p:nvSpPr>
          <p:cNvPr id="21" name="Oval 20"/>
          <p:cNvSpPr/>
          <p:nvPr/>
        </p:nvSpPr>
        <p:spPr bwMode="auto">
          <a:xfrm>
            <a:off x="6477000" y="5943600"/>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p:cNvCxnSpPr>
          <p:nvPr/>
        </p:nvCxnSpPr>
        <p:spPr bwMode="auto">
          <a:xfrm>
            <a:off x="5425074" y="5734566"/>
            <a:ext cx="1051926" cy="297934"/>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Tree>
    <p:extLst>
      <p:ext uri="{BB962C8B-B14F-4D97-AF65-F5344CB8AC3E}">
        <p14:creationId xmlns:p14="http://schemas.microsoft.com/office/powerpoint/2010/main" val="41603274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609600" y="1524000"/>
            <a:ext cx="7337779" cy="4876800"/>
          </a:xfrm>
          <a:prstGeom prst="rect">
            <a:avLst/>
          </a:prstGeom>
        </p:spPr>
      </p:pic>
      <p:sp>
        <p:nvSpPr>
          <p:cNvPr id="2" name="Title 1"/>
          <p:cNvSpPr>
            <a:spLocks noGrp="1"/>
          </p:cNvSpPr>
          <p:nvPr>
            <p:ph type="title"/>
          </p:nvPr>
        </p:nvSpPr>
        <p:spPr>
          <a:xfrm>
            <a:off x="609600" y="0"/>
            <a:ext cx="8305800" cy="1420813"/>
          </a:xfrm>
        </p:spPr>
        <p:txBody>
          <a:bodyPr>
            <a:noAutofit/>
          </a:bodyPr>
          <a:lstStyle/>
          <a:p>
            <a:r>
              <a:rPr lang="en-US" sz="2600" dirty="0"/>
              <a:t>TS – Public Safety Officer Insurance Premiums Excluded from Federal Pension, but Included in NJ Taxable Pension</a:t>
            </a:r>
            <a:br>
              <a:rPr lang="en-US" sz="2800" dirty="0"/>
            </a:br>
            <a:r>
              <a:rPr lang="en-US" altLang="en-US" sz="2200" dirty="0">
                <a:solidFill>
                  <a:srgbClr val="0070C0"/>
                </a:solidFill>
              </a:rPr>
              <a:t> State Section \ </a:t>
            </a:r>
            <a:r>
              <a:rPr lang="en-US" sz="2200" dirty="0">
                <a:solidFill>
                  <a:srgbClr val="0070C0"/>
                </a:solidFill>
              </a:rPr>
              <a:t>Edit \ Enter Myself \ Income Subject to Tax</a:t>
            </a:r>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19</a:t>
            </a:fld>
            <a:endParaRPr lang="en-US" dirty="0"/>
          </a:p>
        </p:txBody>
      </p:sp>
      <p:sp>
        <p:nvSpPr>
          <p:cNvPr id="20" name="TextBox 19"/>
          <p:cNvSpPr txBox="1"/>
          <p:nvPr/>
        </p:nvSpPr>
        <p:spPr>
          <a:xfrm>
            <a:off x="760589" y="4103132"/>
            <a:ext cx="5418667" cy="1200329"/>
          </a:xfrm>
          <a:prstGeom prst="rect">
            <a:avLst/>
          </a:prstGeom>
          <a:solidFill>
            <a:schemeClr val="accent5">
              <a:lumMod val="75000"/>
            </a:schemeClr>
          </a:solidFill>
          <a:ln>
            <a:solidFill>
              <a:srgbClr val="001132"/>
            </a:solidFill>
          </a:ln>
        </p:spPr>
        <p:txBody>
          <a:bodyPr wrap="square" rtlCol="0">
            <a:spAutoFit/>
          </a:bodyPr>
          <a:lstStyle/>
          <a:p>
            <a:r>
              <a:rPr lang="en-US" b="1" dirty="0"/>
              <a:t>Public Safety Officer Insurance Premiums</a:t>
            </a:r>
          </a:p>
          <a:p>
            <a:r>
              <a:rPr lang="en-US" b="1" dirty="0"/>
              <a:t> (enter as positive amount on “Military Pension” line); will be added to NJ 1040 Line 19a pension</a:t>
            </a:r>
          </a:p>
          <a:p>
            <a:r>
              <a:rPr lang="en-US" b="1" dirty="0"/>
              <a:t>income</a:t>
            </a:r>
          </a:p>
        </p:txBody>
      </p:sp>
      <p:sp>
        <p:nvSpPr>
          <p:cNvPr id="21" name="Oval 20"/>
          <p:cNvSpPr/>
          <p:nvPr/>
        </p:nvSpPr>
        <p:spPr bwMode="auto">
          <a:xfrm>
            <a:off x="6631320" y="4264188"/>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a:endCxn id="21" idx="2"/>
          </p:cNvCxnSpPr>
          <p:nvPr/>
        </p:nvCxnSpPr>
        <p:spPr bwMode="auto">
          <a:xfrm flipV="1">
            <a:off x="6183621" y="4467388"/>
            <a:ext cx="447699" cy="356548"/>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
        <p:nvSpPr>
          <p:cNvPr id="13" name="Oval 12"/>
          <p:cNvSpPr/>
          <p:nvPr/>
        </p:nvSpPr>
        <p:spPr bwMode="auto">
          <a:xfrm>
            <a:off x="6610769" y="4730273"/>
            <a:ext cx="431801" cy="3937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16" name="Straight Arrow Connector 15"/>
          <p:cNvCxnSpPr>
            <a:stCxn id="20" idx="3"/>
            <a:endCxn id="13" idx="2"/>
          </p:cNvCxnSpPr>
          <p:nvPr/>
        </p:nvCxnSpPr>
        <p:spPr bwMode="auto">
          <a:xfrm>
            <a:off x="6183621" y="4823936"/>
            <a:ext cx="427148" cy="103187"/>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7734077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NJ Return –</a:t>
            </a:r>
            <a:br>
              <a:rPr lang="en-US" dirty="0"/>
            </a:br>
            <a:r>
              <a:rPr lang="en-US" dirty="0"/>
              <a:t>Mostly Filled in Already</a:t>
            </a:r>
          </a:p>
        </p:txBody>
      </p:sp>
      <p:sp>
        <p:nvSpPr>
          <p:cNvPr id="3" name="Content Placeholder 2"/>
          <p:cNvSpPr>
            <a:spLocks noGrp="1"/>
          </p:cNvSpPr>
          <p:nvPr>
            <p:ph idx="1"/>
          </p:nvPr>
        </p:nvSpPr>
        <p:spPr/>
        <p:txBody>
          <a:bodyPr>
            <a:normAutofit/>
          </a:bodyPr>
          <a:lstStyle/>
          <a:p>
            <a:r>
              <a:rPr lang="en-US" dirty="0"/>
              <a:t> </a:t>
            </a:r>
            <a:r>
              <a:rPr lang="en-US" sz="3000" dirty="0"/>
              <a:t>Most information on NJ return is already filled in by the time you finish Federal return</a:t>
            </a:r>
          </a:p>
          <a:p>
            <a:pPr lvl="1"/>
            <a:r>
              <a:rPr lang="en-US" dirty="0"/>
              <a:t> </a:t>
            </a:r>
            <a:r>
              <a:rPr lang="en-US" sz="2600" dirty="0"/>
              <a:t>Most fields are automatically calculated from Federal entries </a:t>
            </a:r>
          </a:p>
          <a:p>
            <a:pPr lvl="2"/>
            <a:r>
              <a:rPr lang="en-US" sz="2200" dirty="0"/>
              <a:t>E.g. – most income</a:t>
            </a:r>
          </a:p>
          <a:p>
            <a:pPr lvl="1"/>
            <a:r>
              <a:rPr lang="en-US" sz="2600" dirty="0"/>
              <a:t> Sometimes you must signify special NJ tax treatment by using fields on Federal screens</a:t>
            </a:r>
          </a:p>
          <a:p>
            <a:pPr lvl="2"/>
            <a:r>
              <a:rPr lang="en-US" dirty="0"/>
              <a:t> </a:t>
            </a:r>
            <a:r>
              <a:rPr lang="en-US" sz="2200" dirty="0"/>
              <a:t>E.g. – amount of interest on US Savings Bonds you want subtracted from state income entered on Federal Interest screen</a:t>
            </a:r>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a:t>
            </a:fld>
            <a:endParaRPr lang="en-US" dirty="0"/>
          </a:p>
        </p:txBody>
      </p:sp>
    </p:spTree>
    <p:extLst>
      <p:ext uri="{BB962C8B-B14F-4D97-AF65-F5344CB8AC3E}">
        <p14:creationId xmlns:p14="http://schemas.microsoft.com/office/powerpoint/2010/main" val="936508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609600" y="1603022"/>
            <a:ext cx="7699022" cy="4644484"/>
          </a:xfrm>
          <a:prstGeom prst="rect">
            <a:avLst/>
          </a:prstGeom>
        </p:spPr>
      </p:pic>
      <p:sp>
        <p:nvSpPr>
          <p:cNvPr id="2" name="Title 1"/>
          <p:cNvSpPr>
            <a:spLocks noGrp="1"/>
          </p:cNvSpPr>
          <p:nvPr>
            <p:ph type="title"/>
          </p:nvPr>
        </p:nvSpPr>
        <p:spPr>
          <a:xfrm>
            <a:off x="609600" y="0"/>
            <a:ext cx="8184444" cy="1420813"/>
          </a:xfrm>
        </p:spPr>
        <p:txBody>
          <a:bodyPr>
            <a:noAutofit/>
          </a:bodyPr>
          <a:lstStyle/>
          <a:p>
            <a:r>
              <a:rPr lang="en-US" sz="2800" dirty="0"/>
              <a:t>TS – Adjustments to Other Income on NJ 1040 Line 25</a:t>
            </a:r>
            <a:br>
              <a:rPr lang="en-US" sz="2800" dirty="0"/>
            </a:br>
            <a:r>
              <a:rPr lang="en-US" altLang="en-US" sz="2200" dirty="0">
                <a:solidFill>
                  <a:srgbClr val="0070C0"/>
                </a:solidFill>
              </a:rPr>
              <a:t> State Section \ </a:t>
            </a:r>
            <a:r>
              <a:rPr lang="en-US" sz="2200" dirty="0">
                <a:solidFill>
                  <a:srgbClr val="0070C0"/>
                </a:solidFill>
              </a:rPr>
              <a:t>Edit \ Enter Myself \ Income Subject to Tax</a:t>
            </a:r>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20</a:t>
            </a:fld>
            <a:endParaRPr lang="en-US" dirty="0"/>
          </a:p>
        </p:txBody>
      </p:sp>
      <p:sp>
        <p:nvSpPr>
          <p:cNvPr id="20" name="TextBox 19"/>
          <p:cNvSpPr txBox="1"/>
          <p:nvPr/>
        </p:nvSpPr>
        <p:spPr>
          <a:xfrm>
            <a:off x="904898" y="4570364"/>
            <a:ext cx="5210152" cy="1200329"/>
          </a:xfrm>
          <a:prstGeom prst="rect">
            <a:avLst/>
          </a:prstGeom>
          <a:solidFill>
            <a:schemeClr val="accent5">
              <a:lumMod val="75000"/>
            </a:schemeClr>
          </a:solidFill>
          <a:ln>
            <a:solidFill>
              <a:srgbClr val="001132"/>
            </a:solidFill>
          </a:ln>
        </p:spPr>
        <p:txBody>
          <a:bodyPr wrap="square" rtlCol="0">
            <a:spAutoFit/>
          </a:bodyPr>
          <a:lstStyle/>
          <a:p>
            <a:r>
              <a:rPr lang="en-US" b="1" dirty="0"/>
              <a:t>Adjustments to NJ 1040 Line 25 Other Income (enter as a positive or negative amount on “Taxable Amount of Scholarships included on Federal Return” line)</a:t>
            </a:r>
          </a:p>
        </p:txBody>
      </p:sp>
      <p:sp>
        <p:nvSpPr>
          <p:cNvPr id="21" name="Oval 20"/>
          <p:cNvSpPr/>
          <p:nvPr/>
        </p:nvSpPr>
        <p:spPr bwMode="auto">
          <a:xfrm>
            <a:off x="6721828" y="5825067"/>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endCxn id="21" idx="2"/>
          </p:cNvCxnSpPr>
          <p:nvPr/>
        </p:nvCxnSpPr>
        <p:spPr bwMode="auto">
          <a:xfrm>
            <a:off x="6107852" y="5492939"/>
            <a:ext cx="613976" cy="535328"/>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Tree>
    <p:extLst>
      <p:ext uri="{BB962C8B-B14F-4D97-AF65-F5344CB8AC3E}">
        <p14:creationId xmlns:p14="http://schemas.microsoft.com/office/powerpoint/2010/main" val="7512446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a:t>TS – Subtractions from Income</a:t>
            </a:r>
            <a:endParaRPr lang="en-US" sz="1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21</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a:bodyPr>
          <a:lstStyle/>
          <a:p>
            <a:r>
              <a:rPr lang="en-US" dirty="0"/>
              <a:t> </a:t>
            </a:r>
            <a:r>
              <a:rPr lang="en-US" sz="2800" dirty="0"/>
              <a:t>Adjustments to capital gains for securities that are exempt from NJ tax</a:t>
            </a:r>
          </a:p>
          <a:p>
            <a:r>
              <a:rPr lang="en-US" sz="2800" dirty="0"/>
              <a:t> Medical insurance premiums that are pre-tax for Federal are considered after-tax for NJ</a:t>
            </a:r>
          </a:p>
          <a:p>
            <a:pPr lvl="1"/>
            <a:r>
              <a:rPr lang="en-US" sz="2400" dirty="0"/>
              <a:t>  Cannot be claimed as medical expense for Federal, so not included in medical expenses that flow through to NJ 1040 </a:t>
            </a:r>
          </a:p>
          <a:p>
            <a:pPr lvl="1"/>
            <a:r>
              <a:rPr lang="en-US" sz="2400" dirty="0"/>
              <a:t> Can be claimed as medical expense for NJ, so must be added to medical expenses already on NJ 1040 Line 30</a:t>
            </a:r>
          </a:p>
          <a:p>
            <a:pPr lvl="1"/>
            <a:endParaRPr lang="en-US" dirty="0"/>
          </a:p>
        </p:txBody>
      </p:sp>
    </p:spTree>
    <p:extLst>
      <p:ext uri="{BB962C8B-B14F-4D97-AF65-F5344CB8AC3E}">
        <p14:creationId xmlns:p14="http://schemas.microsoft.com/office/powerpoint/2010/main" val="37398505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a:t>TS – Subtractions from Income</a:t>
            </a:r>
            <a:endParaRPr lang="en-US" sz="1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22</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a:bodyPr>
          <a:lstStyle/>
          <a:p>
            <a:r>
              <a:rPr lang="en-US" dirty="0"/>
              <a:t> </a:t>
            </a:r>
            <a:r>
              <a:rPr lang="en-US" sz="2800" dirty="0"/>
              <a:t>Second question about disability on NJ Checklist</a:t>
            </a:r>
          </a:p>
          <a:p>
            <a:pPr lvl="1"/>
            <a:r>
              <a:rPr lang="en-US" dirty="0"/>
              <a:t> </a:t>
            </a:r>
            <a:r>
              <a:rPr lang="en-US" sz="2400" dirty="0"/>
              <a:t>First disability question in Basic Information section is used to determine eligibility for additional exemption</a:t>
            </a:r>
          </a:p>
          <a:p>
            <a:pPr lvl="1"/>
            <a:r>
              <a:rPr lang="en-US" sz="2400" dirty="0"/>
              <a:t> Second question is used to determine if taxpayer is eligible for NJ pension exclusion (even if under age 62) </a:t>
            </a:r>
          </a:p>
          <a:p>
            <a:r>
              <a:rPr lang="en-US" sz="2800" dirty="0"/>
              <a:t> Answers to the 2 disability questions could be different since pension exclusion requires disability as per SSA guidelines</a:t>
            </a:r>
            <a:endParaRPr lang="en-US" dirty="0"/>
          </a:p>
        </p:txBody>
      </p:sp>
      <p:sp>
        <p:nvSpPr>
          <p:cNvPr id="13" name="TextBox 12" descr="NJ (cont'd)" title="NJ (cont'd)">
            <a:extLst>
              <a:ext uri="{FF2B5EF4-FFF2-40B4-BE49-F238E27FC236}">
                <a16:creationId xmlns:a16="http://schemas.microsoft.com/office/drawing/2014/main" id="{B3C13515-3A0B-4990-9B6D-DA3124732EEF}"/>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7110325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5555" y="1532903"/>
            <a:ext cx="7608711" cy="4552716"/>
          </a:xfrm>
          <a:prstGeom prst="rect">
            <a:avLst/>
          </a:prstGeom>
        </p:spPr>
      </p:pic>
      <p:sp>
        <p:nvSpPr>
          <p:cNvPr id="2" name="Title 1"/>
          <p:cNvSpPr>
            <a:spLocks noGrp="1"/>
          </p:cNvSpPr>
          <p:nvPr>
            <p:ph type="title"/>
          </p:nvPr>
        </p:nvSpPr>
        <p:spPr>
          <a:xfrm>
            <a:off x="609600" y="277812"/>
            <a:ext cx="8274756" cy="1169987"/>
          </a:xfrm>
        </p:spPr>
        <p:txBody>
          <a:bodyPr>
            <a:normAutofit/>
          </a:bodyPr>
          <a:lstStyle/>
          <a:p>
            <a:r>
              <a:rPr lang="en-US" dirty="0"/>
              <a:t>NJ Checklist – Subtractions from Income Section</a:t>
            </a:r>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23</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sp>
        <p:nvSpPr>
          <p:cNvPr id="6" name="TextBox 5"/>
          <p:cNvSpPr txBox="1"/>
          <p:nvPr/>
        </p:nvSpPr>
        <p:spPr>
          <a:xfrm>
            <a:off x="555431" y="6182282"/>
            <a:ext cx="7908960"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solidFill>
                  <a:srgbClr val="FF0000"/>
                </a:solidFill>
              </a:rPr>
              <a:t>Tells you what line on TaxSlayer screen to use to enter the information</a:t>
            </a:r>
          </a:p>
        </p:txBody>
      </p:sp>
      <p:sp>
        <p:nvSpPr>
          <p:cNvPr id="15" name="Oval 4"/>
          <p:cNvSpPr>
            <a:spLocks noChangeArrowheads="1"/>
          </p:cNvSpPr>
          <p:nvPr/>
        </p:nvSpPr>
        <p:spPr bwMode="auto">
          <a:xfrm>
            <a:off x="5462953" y="1772777"/>
            <a:ext cx="2860431" cy="430304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4829908" y="5181601"/>
            <a:ext cx="827053" cy="102587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5854665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09600" y="1600200"/>
            <a:ext cx="7270376" cy="4124325"/>
          </a:xfrm>
          <a:prstGeom prst="rect">
            <a:avLst/>
          </a:prstGeom>
        </p:spPr>
      </p:pic>
      <p:sp>
        <p:nvSpPr>
          <p:cNvPr id="2" name="Title 1"/>
          <p:cNvSpPr>
            <a:spLocks noGrp="1"/>
          </p:cNvSpPr>
          <p:nvPr>
            <p:ph type="title"/>
          </p:nvPr>
        </p:nvSpPr>
        <p:spPr>
          <a:xfrm>
            <a:off x="609600" y="0"/>
            <a:ext cx="8108516" cy="1420813"/>
          </a:xfrm>
        </p:spPr>
        <p:txBody>
          <a:bodyPr>
            <a:normAutofit/>
          </a:bodyPr>
          <a:lstStyle/>
          <a:p>
            <a:r>
              <a:rPr lang="en-US" sz="3100" dirty="0"/>
              <a:t>TS – Adjustments to Capital Gains</a:t>
            </a:r>
            <a:br>
              <a:rPr lang="en-US" sz="3100" dirty="0"/>
            </a:br>
            <a:r>
              <a:rPr lang="en-US" sz="2400" dirty="0">
                <a:solidFill>
                  <a:srgbClr val="0070C0"/>
                </a:solidFill>
              </a:rPr>
              <a:t>State Section \ Edit \ Enter Myself \ Subtractions from Income</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24</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8" name="TextBox 7"/>
          <p:cNvSpPr txBox="1"/>
          <p:nvPr/>
        </p:nvSpPr>
        <p:spPr>
          <a:xfrm>
            <a:off x="1342239" y="2154456"/>
            <a:ext cx="4544834" cy="369332"/>
          </a:xfrm>
          <a:prstGeom prst="rect">
            <a:avLst/>
          </a:prstGeom>
          <a:solidFill>
            <a:schemeClr val="accent5">
              <a:lumMod val="75000"/>
            </a:schemeClr>
          </a:solidFill>
          <a:ln>
            <a:solidFill>
              <a:srgbClr val="002060"/>
            </a:solidFill>
          </a:ln>
        </p:spPr>
        <p:txBody>
          <a:bodyPr wrap="none" rtlCol="0">
            <a:spAutoFit/>
          </a:bodyPr>
          <a:lstStyle/>
          <a:p>
            <a:r>
              <a:rPr lang="en-US" b="1" dirty="0"/>
              <a:t>Adjustments to capital gains or losses</a:t>
            </a:r>
          </a:p>
        </p:txBody>
      </p:sp>
      <p:sp>
        <p:nvSpPr>
          <p:cNvPr id="9" name="Oval 4"/>
          <p:cNvSpPr>
            <a:spLocks noChangeArrowheads="1"/>
          </p:cNvSpPr>
          <p:nvPr/>
        </p:nvSpPr>
        <p:spPr bwMode="auto">
          <a:xfrm>
            <a:off x="6115050" y="2523788"/>
            <a:ext cx="740392" cy="27295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a:endCxn id="9" idx="1"/>
          </p:cNvCxnSpPr>
          <p:nvPr/>
        </p:nvCxnSpPr>
        <p:spPr bwMode="auto">
          <a:xfrm>
            <a:off x="5887073" y="2339122"/>
            <a:ext cx="336405" cy="224639"/>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NJ TaxSlayer" title="NJ TaxSlayer"/>
          <p:cNvPicPr>
            <a:picLocks noChangeAspect="1"/>
          </p:cNvPicPr>
          <p:nvPr/>
        </p:nvPicPr>
        <p:blipFill>
          <a:blip r:embed="rId5" cstate="print"/>
          <a:stretch>
            <a:fillRect/>
          </a:stretch>
        </p:blipFill>
        <p:spPr>
          <a:xfrm>
            <a:off x="0" y="1049344"/>
            <a:ext cx="612648" cy="163373"/>
          </a:xfrm>
          <a:prstGeom prst="rect">
            <a:avLst/>
          </a:prstGeom>
        </p:spPr>
      </p:pic>
    </p:spTree>
    <p:extLst>
      <p:ext uri="{BB962C8B-B14F-4D97-AF65-F5344CB8AC3E}">
        <p14:creationId xmlns:p14="http://schemas.microsoft.com/office/powerpoint/2010/main" val="1073410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3"/>
          <a:stretch>
            <a:fillRect/>
          </a:stretch>
        </p:blipFill>
        <p:spPr>
          <a:xfrm>
            <a:off x="609600" y="1587325"/>
            <a:ext cx="7543800" cy="4518200"/>
          </a:xfrm>
          <a:prstGeom prst="rect">
            <a:avLst/>
          </a:prstGeom>
        </p:spPr>
      </p:pic>
      <p:sp>
        <p:nvSpPr>
          <p:cNvPr id="2" name="Title 1"/>
          <p:cNvSpPr>
            <a:spLocks noGrp="1"/>
          </p:cNvSpPr>
          <p:nvPr>
            <p:ph type="title"/>
          </p:nvPr>
        </p:nvSpPr>
        <p:spPr>
          <a:xfrm>
            <a:off x="609600" y="0"/>
            <a:ext cx="8108516" cy="1420813"/>
          </a:xfrm>
        </p:spPr>
        <p:txBody>
          <a:bodyPr>
            <a:normAutofit fontScale="90000"/>
          </a:bodyPr>
          <a:lstStyle/>
          <a:p>
            <a:r>
              <a:rPr lang="en-US" sz="3100" dirty="0"/>
              <a:t>TS - Federal Pre-Tax/NJ After-Tax Medical Insurance Premiums</a:t>
            </a:r>
            <a:br>
              <a:rPr lang="en-US" sz="3100" dirty="0"/>
            </a:br>
            <a:r>
              <a:rPr lang="en-US" sz="3100" dirty="0"/>
              <a:t> </a:t>
            </a:r>
            <a:r>
              <a:rPr lang="en-US" sz="2200" dirty="0">
                <a:solidFill>
                  <a:srgbClr val="0070C0"/>
                </a:solidFill>
              </a:rPr>
              <a:t>State Section \ Edit \ Enter Myself \ Subtractions from Income</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25</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8" name="TextBox 7"/>
          <p:cNvSpPr txBox="1"/>
          <p:nvPr/>
        </p:nvSpPr>
        <p:spPr>
          <a:xfrm>
            <a:off x="609600" y="4722312"/>
            <a:ext cx="7502567" cy="369332"/>
          </a:xfrm>
          <a:prstGeom prst="rect">
            <a:avLst/>
          </a:prstGeom>
          <a:solidFill>
            <a:schemeClr val="accent5">
              <a:lumMod val="75000"/>
            </a:schemeClr>
          </a:solidFill>
          <a:ln>
            <a:solidFill>
              <a:srgbClr val="002060"/>
            </a:solidFill>
          </a:ln>
        </p:spPr>
        <p:txBody>
          <a:bodyPr wrap="none" rtlCol="0">
            <a:spAutoFit/>
          </a:bodyPr>
          <a:lstStyle/>
          <a:p>
            <a:r>
              <a:rPr lang="en-US" b="1" dirty="0"/>
              <a:t>Enter any pre-tax medical premiums included in NJ income on W-2</a:t>
            </a:r>
          </a:p>
        </p:txBody>
      </p:sp>
      <p:sp>
        <p:nvSpPr>
          <p:cNvPr id="9" name="Oval 4"/>
          <p:cNvSpPr>
            <a:spLocks noChangeArrowheads="1"/>
          </p:cNvSpPr>
          <p:nvPr/>
        </p:nvSpPr>
        <p:spPr bwMode="auto">
          <a:xfrm>
            <a:off x="6411604" y="5783271"/>
            <a:ext cx="740392" cy="27295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a:off x="5614520" y="5091644"/>
            <a:ext cx="876591" cy="691627"/>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NJ TaxSlayer" title="NJ TaxSlayer"/>
          <p:cNvPicPr>
            <a:picLocks noChangeAspect="1"/>
          </p:cNvPicPr>
          <p:nvPr/>
        </p:nvPicPr>
        <p:blipFill>
          <a:blip r:embed="rId5" cstate="print"/>
          <a:stretch>
            <a:fillRect/>
          </a:stretch>
        </p:blipFill>
        <p:spPr>
          <a:xfrm>
            <a:off x="0" y="1049344"/>
            <a:ext cx="612648" cy="163373"/>
          </a:xfrm>
          <a:prstGeom prst="rect">
            <a:avLst/>
          </a:prstGeom>
        </p:spPr>
      </p:pic>
    </p:spTree>
    <p:extLst>
      <p:ext uri="{BB962C8B-B14F-4D97-AF65-F5344CB8AC3E}">
        <p14:creationId xmlns:p14="http://schemas.microsoft.com/office/powerpoint/2010/main" val="815717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711201" y="1636888"/>
            <a:ext cx="7542212" cy="4763911"/>
          </a:xfrm>
          <a:prstGeom prst="rect">
            <a:avLst/>
          </a:prstGeom>
        </p:spPr>
      </p:pic>
      <p:sp>
        <p:nvSpPr>
          <p:cNvPr id="2" name="Title 1"/>
          <p:cNvSpPr>
            <a:spLocks noGrp="1"/>
          </p:cNvSpPr>
          <p:nvPr>
            <p:ph type="title"/>
          </p:nvPr>
        </p:nvSpPr>
        <p:spPr>
          <a:xfrm>
            <a:off x="609600" y="228600"/>
            <a:ext cx="8108516" cy="1192213"/>
          </a:xfrm>
        </p:spPr>
        <p:txBody>
          <a:bodyPr>
            <a:normAutofit fontScale="90000"/>
          </a:bodyPr>
          <a:lstStyle/>
          <a:p>
            <a:r>
              <a:rPr lang="en-US" sz="3300" dirty="0"/>
              <a:t>TS – Disability for Pension Exclusion </a:t>
            </a:r>
            <a:br>
              <a:rPr lang="en-US" sz="3300" dirty="0"/>
            </a:br>
            <a:r>
              <a:rPr lang="en-US" sz="2700" dirty="0">
                <a:solidFill>
                  <a:srgbClr val="0070C0"/>
                </a:solidFill>
              </a:rPr>
              <a:t>State Section \ Edit \ Enter Myself \ Subtractions from Income</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26</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8" name="TextBox 7"/>
          <p:cNvSpPr txBox="1"/>
          <p:nvPr/>
        </p:nvSpPr>
        <p:spPr>
          <a:xfrm>
            <a:off x="1604441" y="3124200"/>
            <a:ext cx="4271426" cy="1200329"/>
          </a:xfrm>
          <a:prstGeom prst="rect">
            <a:avLst/>
          </a:prstGeom>
          <a:solidFill>
            <a:schemeClr val="accent5">
              <a:lumMod val="75000"/>
            </a:schemeClr>
          </a:solidFill>
          <a:ln>
            <a:solidFill>
              <a:srgbClr val="002060"/>
            </a:solidFill>
          </a:ln>
        </p:spPr>
        <p:txBody>
          <a:bodyPr wrap="none" rtlCol="0">
            <a:spAutoFit/>
          </a:bodyPr>
          <a:lstStyle/>
          <a:p>
            <a:r>
              <a:rPr lang="en-US" b="1" dirty="0"/>
              <a:t>Disabled as per SSA Guidelines </a:t>
            </a:r>
          </a:p>
          <a:p>
            <a:r>
              <a:rPr lang="en-US" b="1" dirty="0"/>
              <a:t>for taxpayer &amp; spouse; if Yes, may be</a:t>
            </a:r>
          </a:p>
          <a:p>
            <a:r>
              <a:rPr lang="en-US" b="1" dirty="0"/>
              <a:t>entitled to Pension Exclusion even</a:t>
            </a:r>
          </a:p>
          <a:p>
            <a:r>
              <a:rPr lang="en-US" b="1" dirty="0"/>
              <a:t> if under 62</a:t>
            </a:r>
          </a:p>
        </p:txBody>
      </p:sp>
      <p:sp>
        <p:nvSpPr>
          <p:cNvPr id="9" name="Oval 4"/>
          <p:cNvSpPr>
            <a:spLocks noChangeArrowheads="1"/>
          </p:cNvSpPr>
          <p:nvPr/>
        </p:nvSpPr>
        <p:spPr bwMode="auto">
          <a:xfrm>
            <a:off x="6400800" y="3643487"/>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a:off x="5875867" y="3579812"/>
            <a:ext cx="524933" cy="382588"/>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flipV="1">
            <a:off x="5875867" y="3352800"/>
            <a:ext cx="524933" cy="164925"/>
          </a:xfrm>
          <a:prstGeom prst="straightConnector1">
            <a:avLst/>
          </a:prstGeom>
          <a:noFill/>
          <a:ln w="38100" cap="flat" cmpd="sng" algn="ctr">
            <a:solidFill>
              <a:srgbClr val="FF0000"/>
            </a:solidFill>
            <a:prstDash val="solid"/>
            <a:round/>
            <a:headEnd type="none" w="med" len="med"/>
            <a:tailEnd type="triangle"/>
          </a:ln>
          <a:effectLst/>
        </p:spPr>
      </p:cxnSp>
      <p:sp>
        <p:nvSpPr>
          <p:cNvPr id="19" name="Oval 7"/>
          <p:cNvSpPr>
            <a:spLocks noChangeArrowheads="1"/>
          </p:cNvSpPr>
          <p:nvPr/>
        </p:nvSpPr>
        <p:spPr bwMode="auto">
          <a:xfrm>
            <a:off x="6400800" y="31242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pic>
        <p:nvPicPr>
          <p:cNvPr id="17" name="Picture 16" descr="NJ TaxSlayer" title="NJ TaxSlayer"/>
          <p:cNvPicPr>
            <a:picLocks noChangeAspect="1"/>
          </p:cNvPicPr>
          <p:nvPr/>
        </p:nvPicPr>
        <p:blipFill>
          <a:blip r:embed="rId5" cstate="print"/>
          <a:stretch>
            <a:fillRect/>
          </a:stretch>
        </p:blipFill>
        <p:spPr>
          <a:xfrm>
            <a:off x="0" y="1049344"/>
            <a:ext cx="612648" cy="163373"/>
          </a:xfrm>
          <a:prstGeom prst="rect">
            <a:avLst/>
          </a:prstGeom>
        </p:spPr>
      </p:pic>
    </p:spTree>
    <p:extLst>
      <p:ext uri="{BB962C8B-B14F-4D97-AF65-F5344CB8AC3E}">
        <p14:creationId xmlns:p14="http://schemas.microsoft.com/office/powerpoint/2010/main" val="2980381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a:t>TS – NJ Credits</a:t>
            </a:r>
            <a:endParaRPr lang="en-US" sz="1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27</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a:bodyPr>
          <a:lstStyle/>
          <a:p>
            <a:r>
              <a:rPr lang="en-US" sz="3000" dirty="0"/>
              <a:t> Credits available through NJ</a:t>
            </a:r>
          </a:p>
          <a:p>
            <a:pPr lvl="1"/>
            <a:r>
              <a:rPr lang="en-US" dirty="0"/>
              <a:t> </a:t>
            </a:r>
            <a:r>
              <a:rPr lang="en-US" sz="2400" dirty="0"/>
              <a:t>Property tax credit/deduction (details covered in Itemized Deductions module)</a:t>
            </a:r>
          </a:p>
          <a:p>
            <a:pPr lvl="2"/>
            <a:r>
              <a:rPr lang="en-US" sz="2100" dirty="0"/>
              <a:t>Answer question as to whether taxpayer meets property tax eligibility requirements (if answer is NO, taxpayer will not receive credit) </a:t>
            </a:r>
          </a:p>
          <a:p>
            <a:pPr lvl="2"/>
            <a:r>
              <a:rPr lang="en-US" sz="2100" dirty="0"/>
              <a:t>Enter appropriate property taxes on principal residence  and/or 18% of rent</a:t>
            </a:r>
          </a:p>
          <a:p>
            <a:pPr lvl="3"/>
            <a:r>
              <a:rPr lang="en-US" sz="2100" dirty="0"/>
              <a:t>Use scratch pad on TaxPrep4Free.org to document calculation</a:t>
            </a:r>
          </a:p>
          <a:p>
            <a:pPr lvl="2"/>
            <a:r>
              <a:rPr lang="en-US" sz="2100" dirty="0"/>
              <a:t>Answer question as to whether taxpayer was a homeowner in 2016</a:t>
            </a:r>
          </a:p>
          <a:p>
            <a:pPr lvl="3"/>
            <a:r>
              <a:rPr lang="en-US" sz="2100" dirty="0"/>
              <a:t>If homeowner, must also enter block and lot data</a:t>
            </a:r>
          </a:p>
        </p:txBody>
      </p:sp>
    </p:spTree>
    <p:extLst>
      <p:ext uri="{BB962C8B-B14F-4D97-AF65-F5344CB8AC3E}">
        <p14:creationId xmlns:p14="http://schemas.microsoft.com/office/powerpoint/2010/main" val="29718491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a:t>TS – NJ Credits</a:t>
            </a:r>
            <a:endParaRPr lang="en-US" sz="1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28</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7869621" cy="4844955"/>
          </a:xfrm>
        </p:spPr>
        <p:txBody>
          <a:bodyPr>
            <a:normAutofit/>
          </a:bodyPr>
          <a:lstStyle/>
          <a:p>
            <a:r>
              <a:rPr lang="en-US" sz="3000" dirty="0"/>
              <a:t> Credits available through NJ</a:t>
            </a:r>
          </a:p>
          <a:p>
            <a:pPr lvl="1"/>
            <a:r>
              <a:rPr lang="en-US" sz="2400" dirty="0"/>
              <a:t> </a:t>
            </a:r>
            <a:r>
              <a:rPr lang="en-US" sz="2800" dirty="0"/>
              <a:t>Credit for taxes paid to another state</a:t>
            </a:r>
          </a:p>
          <a:p>
            <a:pPr lvl="2"/>
            <a:r>
              <a:rPr lang="en-US" sz="2400" dirty="0"/>
              <a:t> See Special Topics documents on TaxPrep4Free.org Preparer page </a:t>
            </a:r>
          </a:p>
          <a:p>
            <a:pPr lvl="1"/>
            <a:r>
              <a:rPr lang="en-US" dirty="0"/>
              <a:t> </a:t>
            </a:r>
            <a:r>
              <a:rPr lang="en-US" sz="2800" dirty="0"/>
              <a:t>Sheltered workshop tax credit</a:t>
            </a:r>
          </a:p>
          <a:p>
            <a:pPr lvl="2"/>
            <a:r>
              <a:rPr lang="en-US" sz="2400" dirty="0">
                <a:solidFill>
                  <a:srgbClr val="FF0000"/>
                </a:solidFill>
              </a:rPr>
              <a:t> Out of Scope        </a:t>
            </a:r>
          </a:p>
          <a:p>
            <a:pPr lvl="1">
              <a:buNone/>
            </a:pPr>
            <a:endParaRPr lang="en-US" dirty="0"/>
          </a:p>
        </p:txBody>
      </p:sp>
      <p:pic>
        <p:nvPicPr>
          <p:cNvPr id="13" name="Picture 2" descr="http://www.speedysigns.com/images/decals/400c/Speedy/SHAPES/NOSYMB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1477" y="4022677"/>
            <a:ext cx="362606" cy="39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descr="NJ (cont'd)" title="NJ (cont'd)">
            <a:extLst>
              <a:ext uri="{FF2B5EF4-FFF2-40B4-BE49-F238E27FC236}">
                <a16:creationId xmlns:a16="http://schemas.microsoft.com/office/drawing/2014/main" id="{4601ED89-B424-43E5-AAA8-E4BE4955561D}"/>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265855713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09600" y="1618791"/>
            <a:ext cx="7552267" cy="3369484"/>
          </a:xfrm>
          <a:prstGeom prst="rect">
            <a:avLst/>
          </a:prstGeom>
        </p:spPr>
      </p:pic>
      <p:sp>
        <p:nvSpPr>
          <p:cNvPr id="6" name="TextBox 5"/>
          <p:cNvSpPr txBox="1"/>
          <p:nvPr/>
        </p:nvSpPr>
        <p:spPr>
          <a:xfrm>
            <a:off x="1" y="5682585"/>
            <a:ext cx="9144000" cy="415498"/>
          </a:xfrm>
          <a:prstGeom prst="rect">
            <a:avLst/>
          </a:prstGeom>
          <a:solidFill>
            <a:schemeClr val="accent5">
              <a:lumMod val="75000"/>
            </a:schemeClr>
          </a:solidFill>
          <a:ln>
            <a:solidFill>
              <a:schemeClr val="tx1">
                <a:lumMod val="95000"/>
                <a:lumOff val="5000"/>
              </a:schemeClr>
            </a:solidFill>
          </a:ln>
        </p:spPr>
        <p:txBody>
          <a:bodyPr wrap="square" rtlCol="0">
            <a:spAutoFit/>
          </a:bodyPr>
          <a:lstStyle/>
          <a:p>
            <a:r>
              <a:rPr lang="en-US" sz="2100" b="1" dirty="0">
                <a:solidFill>
                  <a:srgbClr val="FF0000"/>
                </a:solidFill>
              </a:rPr>
              <a:t>Tells you what line on TaxSlayer screen to use to enter the information</a:t>
            </a:r>
          </a:p>
        </p:txBody>
      </p:sp>
      <p:sp>
        <p:nvSpPr>
          <p:cNvPr id="2" name="Title 1"/>
          <p:cNvSpPr>
            <a:spLocks noGrp="1"/>
          </p:cNvSpPr>
          <p:nvPr>
            <p:ph type="title"/>
          </p:nvPr>
        </p:nvSpPr>
        <p:spPr>
          <a:xfrm>
            <a:off x="609600" y="277812"/>
            <a:ext cx="8077200" cy="1169987"/>
          </a:xfrm>
        </p:spPr>
        <p:txBody>
          <a:bodyPr>
            <a:normAutofit/>
          </a:bodyPr>
          <a:lstStyle/>
          <a:p>
            <a:r>
              <a:rPr lang="en-US" dirty="0"/>
              <a:t>NJ Checklist – Credits Section</a:t>
            </a:r>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29</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sp>
        <p:nvSpPr>
          <p:cNvPr id="15" name="Oval 4"/>
          <p:cNvSpPr>
            <a:spLocks noChangeArrowheads="1"/>
          </p:cNvSpPr>
          <p:nvPr/>
        </p:nvSpPr>
        <p:spPr bwMode="auto">
          <a:xfrm>
            <a:off x="5486400" y="1955999"/>
            <a:ext cx="2675467" cy="294846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5068711" y="4628444"/>
            <a:ext cx="959556" cy="107804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4776378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Entries in the TaxSlayer State Section</a:t>
            </a:r>
          </a:p>
        </p:txBody>
      </p:sp>
      <p:sp>
        <p:nvSpPr>
          <p:cNvPr id="3" name="Content Placeholder 2"/>
          <p:cNvSpPr>
            <a:spLocks noGrp="1"/>
          </p:cNvSpPr>
          <p:nvPr>
            <p:ph idx="1"/>
          </p:nvPr>
        </p:nvSpPr>
        <p:spPr>
          <a:xfrm>
            <a:off x="685800" y="1600200"/>
            <a:ext cx="8001000" cy="4724400"/>
          </a:xfrm>
        </p:spPr>
        <p:txBody>
          <a:bodyPr>
            <a:normAutofit fontScale="92500" lnSpcReduction="20000"/>
          </a:bodyPr>
          <a:lstStyle/>
          <a:p>
            <a:r>
              <a:rPr lang="en-US" dirty="0"/>
              <a:t> </a:t>
            </a:r>
            <a:r>
              <a:rPr lang="en-US" sz="2800" dirty="0"/>
              <a:t>In certain cases, you should have noted specific information on the NJ Checklist as you were entering data in Federal section so that you would not forget to enter necessary adjustments now that you are up to State section </a:t>
            </a:r>
          </a:p>
          <a:p>
            <a:pPr lvl="1"/>
            <a:r>
              <a:rPr lang="en-US" sz="2600" dirty="0"/>
              <a:t> E.g. – property taxes, military pension</a:t>
            </a:r>
          </a:p>
          <a:p>
            <a:r>
              <a:rPr lang="en-US" sz="2800" dirty="0"/>
              <a:t>There are a few situations which are unique to NJ so they will also require entry in the TaxSlayer State section </a:t>
            </a:r>
          </a:p>
          <a:p>
            <a:pPr lvl="1"/>
            <a:r>
              <a:rPr lang="en-US" dirty="0"/>
              <a:t> </a:t>
            </a:r>
            <a:r>
              <a:rPr lang="en-US" sz="2600" dirty="0"/>
              <a:t>Use tax due on out-of-state purchases</a:t>
            </a:r>
          </a:p>
          <a:p>
            <a:pPr lvl="1"/>
            <a:r>
              <a:rPr lang="en-US" sz="2600" dirty="0"/>
              <a:t> Rent</a:t>
            </a:r>
          </a:p>
          <a:p>
            <a:pPr lvl="1"/>
            <a:r>
              <a:rPr lang="en-US" sz="2600" dirty="0"/>
              <a:t> NJ refund to apply to next year return</a:t>
            </a:r>
          </a:p>
          <a:p>
            <a:pPr lvl="1"/>
            <a:r>
              <a:rPr lang="en-US" sz="2600" dirty="0"/>
              <a:t> NJ estimated payment vouchers</a:t>
            </a:r>
          </a:p>
          <a:p>
            <a:pPr lvl="2">
              <a:buNone/>
            </a:pPr>
            <a:endParaRPr lang="en-US" dirty="0"/>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36665"/>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3</a:t>
            </a:fld>
            <a:endParaRPr lang="en-US" dirty="0"/>
          </a:p>
        </p:txBody>
      </p:sp>
      <p:pic>
        <p:nvPicPr>
          <p:cNvPr id="8" name="Picture 7" descr="NJ TaxSlayer" title="NJ TaxSlayer"/>
          <p:cNvPicPr>
            <a:picLocks noChangeAspect="1"/>
          </p:cNvPicPr>
          <p:nvPr/>
        </p:nvPicPr>
        <p:blipFill>
          <a:blip r:embed="rId4" cstate="print"/>
          <a:stretch>
            <a:fillRect/>
          </a:stretch>
        </p:blipFill>
        <p:spPr>
          <a:xfrm>
            <a:off x="0" y="971689"/>
            <a:ext cx="612648" cy="163373"/>
          </a:xfrm>
          <a:prstGeom prst="rect">
            <a:avLst/>
          </a:prstGeom>
        </p:spPr>
      </p:pic>
    </p:spTree>
    <p:extLst>
      <p:ext uri="{BB962C8B-B14F-4D97-AF65-F5344CB8AC3E}">
        <p14:creationId xmlns:p14="http://schemas.microsoft.com/office/powerpoint/2010/main" val="41298083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08516" cy="1192213"/>
          </a:xfrm>
        </p:spPr>
        <p:txBody>
          <a:bodyPr>
            <a:normAutofit fontScale="90000"/>
          </a:bodyPr>
          <a:lstStyle/>
          <a:p>
            <a:r>
              <a:rPr lang="en-US" sz="3300" dirty="0"/>
              <a:t>TS – NJ Credits Menu</a:t>
            </a:r>
            <a:br>
              <a:rPr lang="en-US" sz="3300" dirty="0"/>
            </a:br>
            <a:r>
              <a:rPr lang="en-US" sz="2700" dirty="0">
                <a:solidFill>
                  <a:srgbClr val="0070C0"/>
                </a:solidFill>
              </a:rPr>
              <a:t>State Section \ Edit \ Enter Myself \ NJ State Return \ Credits</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30</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8" name="TextBox 7"/>
          <p:cNvSpPr txBox="1"/>
          <p:nvPr/>
        </p:nvSpPr>
        <p:spPr>
          <a:xfrm>
            <a:off x="1752600" y="3352800"/>
            <a:ext cx="3860544" cy="646331"/>
          </a:xfrm>
          <a:prstGeom prst="rect">
            <a:avLst/>
          </a:prstGeom>
          <a:solidFill>
            <a:schemeClr val="accent5">
              <a:lumMod val="75000"/>
            </a:schemeClr>
          </a:solidFill>
          <a:ln>
            <a:solidFill>
              <a:srgbClr val="002060"/>
            </a:solidFill>
          </a:ln>
        </p:spPr>
        <p:txBody>
          <a:bodyPr wrap="none" rtlCol="0">
            <a:spAutoFit/>
          </a:bodyPr>
          <a:lstStyle/>
          <a:p>
            <a:r>
              <a:rPr lang="en-US" b="1" dirty="0"/>
              <a:t>Disabled as per SSA Guidelines </a:t>
            </a:r>
          </a:p>
          <a:p>
            <a:r>
              <a:rPr lang="en-US" b="1" dirty="0"/>
              <a:t>for taxpayer and spouse</a:t>
            </a:r>
          </a:p>
        </p:txBody>
      </p:sp>
      <p:sp>
        <p:nvSpPr>
          <p:cNvPr id="9" name="Oval 4"/>
          <p:cNvSpPr>
            <a:spLocks noChangeArrowheads="1"/>
          </p:cNvSpPr>
          <p:nvPr/>
        </p:nvSpPr>
        <p:spPr bwMode="auto">
          <a:xfrm>
            <a:off x="6400800" y="3810000"/>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a:off x="5562600" y="3733800"/>
            <a:ext cx="838200" cy="228600"/>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flipV="1">
            <a:off x="5562600" y="3352800"/>
            <a:ext cx="838200" cy="76200"/>
          </a:xfrm>
          <a:prstGeom prst="straightConnector1">
            <a:avLst/>
          </a:prstGeom>
          <a:noFill/>
          <a:ln w="38100" cap="flat" cmpd="sng" algn="ctr">
            <a:solidFill>
              <a:srgbClr val="FF0000"/>
            </a:solidFill>
            <a:prstDash val="solid"/>
            <a:round/>
            <a:headEnd type="none" w="med" len="med"/>
            <a:tailEnd type="triangle"/>
          </a:ln>
          <a:effectLst/>
        </p:spPr>
      </p:cxnSp>
      <p:sp>
        <p:nvSpPr>
          <p:cNvPr id="19" name="Oval 7"/>
          <p:cNvSpPr>
            <a:spLocks noChangeArrowheads="1"/>
          </p:cNvSpPr>
          <p:nvPr/>
        </p:nvSpPr>
        <p:spPr bwMode="auto">
          <a:xfrm>
            <a:off x="6400800" y="31242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pic>
        <p:nvPicPr>
          <p:cNvPr id="9218" name="Picture 2"/>
          <p:cNvPicPr>
            <a:picLocks noGrp="1" noChangeAspect="1" noChangeArrowheads="1"/>
          </p:cNvPicPr>
          <p:nvPr>
            <p:ph idx="1"/>
          </p:nvPr>
        </p:nvPicPr>
        <p:blipFill>
          <a:blip r:embed="rId4" cstate="print"/>
          <a:srcRect/>
          <a:stretch>
            <a:fillRect/>
          </a:stretch>
        </p:blipFill>
        <p:spPr bwMode="auto">
          <a:xfrm>
            <a:off x="609600" y="1600201"/>
            <a:ext cx="8077200" cy="4571999"/>
          </a:xfrm>
          <a:prstGeom prst="rect">
            <a:avLst/>
          </a:prstGeom>
          <a:noFill/>
          <a:ln w="9525">
            <a:noFill/>
            <a:miter lim="800000"/>
            <a:headEnd/>
            <a:tailEnd/>
          </a:ln>
        </p:spPr>
      </p:pic>
      <p:sp>
        <p:nvSpPr>
          <p:cNvPr id="15" name="TextBox 14"/>
          <p:cNvSpPr txBox="1"/>
          <p:nvPr/>
        </p:nvSpPr>
        <p:spPr>
          <a:xfrm>
            <a:off x="2971800" y="3657600"/>
            <a:ext cx="3390672" cy="369332"/>
          </a:xfrm>
          <a:prstGeom prst="rect">
            <a:avLst/>
          </a:prstGeom>
          <a:solidFill>
            <a:schemeClr val="accent5">
              <a:lumMod val="75000"/>
            </a:schemeClr>
          </a:solidFill>
        </p:spPr>
        <p:txBody>
          <a:bodyPr wrap="none" rtlCol="0">
            <a:spAutoFit/>
          </a:bodyPr>
          <a:lstStyle/>
          <a:p>
            <a:r>
              <a:rPr lang="en-US" b="1" dirty="0"/>
              <a:t>Property tax credit/deduction</a:t>
            </a:r>
          </a:p>
        </p:txBody>
      </p:sp>
      <p:sp>
        <p:nvSpPr>
          <p:cNvPr id="17" name="TextBox 16"/>
          <p:cNvSpPr txBox="1"/>
          <p:nvPr/>
        </p:nvSpPr>
        <p:spPr>
          <a:xfrm>
            <a:off x="2133600" y="4267200"/>
            <a:ext cx="4211409" cy="369332"/>
          </a:xfrm>
          <a:prstGeom prst="rect">
            <a:avLst/>
          </a:prstGeom>
          <a:solidFill>
            <a:schemeClr val="accent5">
              <a:lumMod val="75000"/>
            </a:schemeClr>
          </a:solidFill>
        </p:spPr>
        <p:txBody>
          <a:bodyPr wrap="none" rtlCol="0">
            <a:spAutoFit/>
          </a:bodyPr>
          <a:lstStyle/>
          <a:p>
            <a:r>
              <a:rPr lang="en-US" b="1" dirty="0"/>
              <a:t>Credit for taxes paid to another state</a:t>
            </a:r>
          </a:p>
        </p:txBody>
      </p:sp>
      <p:sp>
        <p:nvSpPr>
          <p:cNvPr id="18" name="Oval 7"/>
          <p:cNvSpPr>
            <a:spLocks noChangeArrowheads="1"/>
          </p:cNvSpPr>
          <p:nvPr/>
        </p:nvSpPr>
        <p:spPr bwMode="auto">
          <a:xfrm>
            <a:off x="7315200" y="4267200"/>
            <a:ext cx="838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0" name="Oval 7"/>
          <p:cNvSpPr>
            <a:spLocks noChangeArrowheads="1"/>
          </p:cNvSpPr>
          <p:nvPr/>
        </p:nvSpPr>
        <p:spPr bwMode="auto">
          <a:xfrm>
            <a:off x="7315200" y="3657600"/>
            <a:ext cx="914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21" name="Straight Arrow Connector 20"/>
          <p:cNvCxnSpPr>
            <a:stCxn id="15" idx="3"/>
            <a:endCxn id="20" idx="2"/>
          </p:cNvCxnSpPr>
          <p:nvPr/>
        </p:nvCxnSpPr>
        <p:spPr bwMode="auto">
          <a:xfrm>
            <a:off x="6362472" y="3842266"/>
            <a:ext cx="952728" cy="43934"/>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a:stCxn id="17" idx="3"/>
            <a:endCxn id="18" idx="2"/>
          </p:cNvCxnSpPr>
          <p:nvPr/>
        </p:nvCxnSpPr>
        <p:spPr bwMode="auto">
          <a:xfrm>
            <a:off x="6345009" y="4451866"/>
            <a:ext cx="970191" cy="43934"/>
          </a:xfrm>
          <a:prstGeom prst="straightConnector1">
            <a:avLst/>
          </a:prstGeom>
          <a:noFill/>
          <a:ln w="38100" cap="flat" cmpd="sng" algn="ctr">
            <a:solidFill>
              <a:srgbClr val="FF0000"/>
            </a:solidFill>
            <a:prstDash val="solid"/>
            <a:round/>
            <a:headEnd type="none" w="med" len="med"/>
            <a:tailEnd type="triangle"/>
          </a:ln>
          <a:effectLst/>
        </p:spPr>
      </p:cxnSp>
      <p:pic>
        <p:nvPicPr>
          <p:cNvPr id="22" name="Picture 21" descr="NJ TaxSlayer" title="NJ TaxSlayer"/>
          <p:cNvPicPr>
            <a:picLocks noChangeAspect="1"/>
          </p:cNvPicPr>
          <p:nvPr/>
        </p:nvPicPr>
        <p:blipFill>
          <a:blip r:embed="rId5" cstate="print"/>
          <a:stretch>
            <a:fillRect/>
          </a:stretch>
        </p:blipFill>
        <p:spPr>
          <a:xfrm>
            <a:off x="0" y="1057351"/>
            <a:ext cx="612648" cy="163373"/>
          </a:xfrm>
          <a:prstGeom prst="rect">
            <a:avLst/>
          </a:prstGeom>
        </p:spPr>
      </p:pic>
    </p:spTree>
    <p:extLst>
      <p:ext uri="{BB962C8B-B14F-4D97-AF65-F5344CB8AC3E}">
        <p14:creationId xmlns:p14="http://schemas.microsoft.com/office/powerpoint/2010/main" val="1715616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609600" y="1600200"/>
            <a:ext cx="7461956" cy="4724400"/>
          </a:xfrm>
          <a:prstGeom prst="rect">
            <a:avLst/>
          </a:prstGeom>
        </p:spPr>
      </p:pic>
      <p:sp>
        <p:nvSpPr>
          <p:cNvPr id="2" name="Title 1"/>
          <p:cNvSpPr>
            <a:spLocks noGrp="1"/>
          </p:cNvSpPr>
          <p:nvPr>
            <p:ph type="title"/>
          </p:nvPr>
        </p:nvSpPr>
        <p:spPr>
          <a:xfrm>
            <a:off x="609600" y="228600"/>
            <a:ext cx="8108516" cy="1192213"/>
          </a:xfrm>
        </p:spPr>
        <p:txBody>
          <a:bodyPr>
            <a:normAutofit fontScale="90000"/>
          </a:bodyPr>
          <a:lstStyle/>
          <a:p>
            <a:r>
              <a:rPr lang="en-US" sz="3300" dirty="0"/>
              <a:t>TS – Property Tax Credit/Deduction </a:t>
            </a:r>
            <a:br>
              <a:rPr lang="en-US" sz="3300" dirty="0"/>
            </a:br>
            <a:r>
              <a:rPr lang="en-US" sz="2200" dirty="0">
                <a:solidFill>
                  <a:srgbClr val="0070C0"/>
                </a:solidFill>
              </a:rPr>
              <a:t>State Section \ Edit \ Enter Myself \ Credits \ Property Tax Credit/Deduction</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31</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8" name="TextBox 7"/>
          <p:cNvSpPr txBox="1"/>
          <p:nvPr/>
        </p:nvSpPr>
        <p:spPr>
          <a:xfrm>
            <a:off x="1752600" y="3352800"/>
            <a:ext cx="4147289" cy="369332"/>
          </a:xfrm>
          <a:prstGeom prst="rect">
            <a:avLst/>
          </a:prstGeom>
          <a:solidFill>
            <a:schemeClr val="accent5">
              <a:lumMod val="75000"/>
            </a:schemeClr>
          </a:solidFill>
          <a:ln>
            <a:solidFill>
              <a:srgbClr val="002060"/>
            </a:solidFill>
          </a:ln>
        </p:spPr>
        <p:txBody>
          <a:bodyPr wrap="none" rtlCol="0">
            <a:spAutoFit/>
          </a:bodyPr>
          <a:lstStyle/>
          <a:p>
            <a:r>
              <a:rPr lang="en-US" b="1" dirty="0"/>
              <a:t>Property taxes paid &amp;/or 18% of rent</a:t>
            </a:r>
          </a:p>
        </p:txBody>
      </p:sp>
      <p:sp>
        <p:nvSpPr>
          <p:cNvPr id="9" name="Oval 4"/>
          <p:cNvSpPr>
            <a:spLocks noChangeArrowheads="1"/>
          </p:cNvSpPr>
          <p:nvPr/>
        </p:nvSpPr>
        <p:spPr bwMode="auto">
          <a:xfrm>
            <a:off x="6329400" y="4323556"/>
            <a:ext cx="533400" cy="29896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a:stCxn id="15" idx="3"/>
            <a:endCxn id="9" idx="2"/>
          </p:cNvCxnSpPr>
          <p:nvPr/>
        </p:nvCxnSpPr>
        <p:spPr bwMode="auto">
          <a:xfrm flipV="1">
            <a:off x="5704726" y="4473038"/>
            <a:ext cx="624674" cy="131228"/>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8" idx="3"/>
            <a:endCxn id="19" idx="2"/>
          </p:cNvCxnSpPr>
          <p:nvPr/>
        </p:nvCxnSpPr>
        <p:spPr bwMode="auto">
          <a:xfrm flipV="1">
            <a:off x="5899889" y="3455987"/>
            <a:ext cx="434311" cy="81479"/>
          </a:xfrm>
          <a:prstGeom prst="straightConnector1">
            <a:avLst/>
          </a:prstGeom>
          <a:noFill/>
          <a:ln w="38100" cap="flat" cmpd="sng" algn="ctr">
            <a:solidFill>
              <a:srgbClr val="FF0000"/>
            </a:solidFill>
            <a:prstDash val="solid"/>
            <a:round/>
            <a:headEnd type="none" w="med" len="med"/>
            <a:tailEnd type="triangle"/>
          </a:ln>
          <a:effectLst/>
        </p:spPr>
      </p:cxnSp>
      <p:sp>
        <p:nvSpPr>
          <p:cNvPr id="19" name="Oval 7"/>
          <p:cNvSpPr>
            <a:spLocks noChangeArrowheads="1"/>
          </p:cNvSpPr>
          <p:nvPr/>
        </p:nvSpPr>
        <p:spPr bwMode="auto">
          <a:xfrm>
            <a:off x="6334200" y="3265487"/>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5" name="TextBox 14"/>
          <p:cNvSpPr txBox="1"/>
          <p:nvPr/>
        </p:nvSpPr>
        <p:spPr>
          <a:xfrm>
            <a:off x="3352800" y="4419600"/>
            <a:ext cx="2351926" cy="369332"/>
          </a:xfrm>
          <a:prstGeom prst="rect">
            <a:avLst/>
          </a:prstGeom>
          <a:solidFill>
            <a:schemeClr val="accent5">
              <a:lumMod val="75000"/>
            </a:schemeClr>
          </a:solidFill>
        </p:spPr>
        <p:txBody>
          <a:bodyPr wrap="none" rtlCol="0">
            <a:spAutoFit/>
          </a:bodyPr>
          <a:lstStyle/>
          <a:p>
            <a:r>
              <a:rPr lang="en-US" b="1" dirty="0"/>
              <a:t>Homeowner in 2016</a:t>
            </a:r>
          </a:p>
        </p:txBody>
      </p:sp>
      <p:sp>
        <p:nvSpPr>
          <p:cNvPr id="17" name="TextBox 16"/>
          <p:cNvSpPr txBox="1"/>
          <p:nvPr/>
        </p:nvSpPr>
        <p:spPr>
          <a:xfrm>
            <a:off x="3429000" y="5105400"/>
            <a:ext cx="1877437" cy="369332"/>
          </a:xfrm>
          <a:prstGeom prst="rect">
            <a:avLst/>
          </a:prstGeom>
          <a:solidFill>
            <a:schemeClr val="accent5">
              <a:lumMod val="75000"/>
            </a:schemeClr>
          </a:solidFill>
        </p:spPr>
        <p:txBody>
          <a:bodyPr wrap="none" rtlCol="0">
            <a:spAutoFit/>
          </a:bodyPr>
          <a:lstStyle/>
          <a:p>
            <a:r>
              <a:rPr lang="en-US" b="1" dirty="0"/>
              <a:t>Block &amp; lot info</a:t>
            </a:r>
          </a:p>
        </p:txBody>
      </p:sp>
      <p:sp>
        <p:nvSpPr>
          <p:cNvPr id="18" name="Oval 7"/>
          <p:cNvSpPr>
            <a:spLocks noChangeArrowheads="1"/>
          </p:cNvSpPr>
          <p:nvPr/>
        </p:nvSpPr>
        <p:spPr bwMode="auto">
          <a:xfrm>
            <a:off x="6329400" y="4648200"/>
            <a:ext cx="5382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0" name="Oval 7"/>
          <p:cNvSpPr>
            <a:spLocks noChangeArrowheads="1"/>
          </p:cNvSpPr>
          <p:nvPr/>
        </p:nvSpPr>
        <p:spPr bwMode="auto">
          <a:xfrm>
            <a:off x="6334200" y="2971800"/>
            <a:ext cx="5238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21" name="Straight Arrow Connector 20"/>
          <p:cNvCxnSpPr>
            <a:endCxn id="20" idx="2"/>
          </p:cNvCxnSpPr>
          <p:nvPr/>
        </p:nvCxnSpPr>
        <p:spPr bwMode="auto">
          <a:xfrm>
            <a:off x="5943600" y="3004066"/>
            <a:ext cx="390600" cy="120134"/>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a:endCxn id="18" idx="2"/>
          </p:cNvCxnSpPr>
          <p:nvPr/>
        </p:nvCxnSpPr>
        <p:spPr bwMode="auto">
          <a:xfrm flipV="1">
            <a:off x="5181600" y="5105400"/>
            <a:ext cx="1147800" cy="190502"/>
          </a:xfrm>
          <a:prstGeom prst="straightConnector1">
            <a:avLst/>
          </a:prstGeom>
          <a:noFill/>
          <a:ln w="38100" cap="flat" cmpd="sng" algn="ctr">
            <a:solidFill>
              <a:srgbClr val="FF0000"/>
            </a:solidFill>
            <a:prstDash val="solid"/>
            <a:round/>
            <a:headEnd type="none" w="med" len="med"/>
            <a:tailEnd type="triangle"/>
          </a:ln>
          <a:effectLst/>
        </p:spPr>
      </p:cxnSp>
      <p:sp>
        <p:nvSpPr>
          <p:cNvPr id="27" name="TextBox 26"/>
          <p:cNvSpPr txBox="1"/>
          <p:nvPr/>
        </p:nvSpPr>
        <p:spPr>
          <a:xfrm>
            <a:off x="1295400" y="2895600"/>
            <a:ext cx="4698722" cy="369332"/>
          </a:xfrm>
          <a:prstGeom prst="rect">
            <a:avLst/>
          </a:prstGeom>
          <a:solidFill>
            <a:schemeClr val="accent5">
              <a:lumMod val="75000"/>
            </a:schemeClr>
          </a:solidFill>
          <a:ln>
            <a:solidFill>
              <a:srgbClr val="001132"/>
            </a:solidFill>
          </a:ln>
        </p:spPr>
        <p:txBody>
          <a:bodyPr wrap="none" rtlCol="0">
            <a:spAutoFit/>
          </a:bodyPr>
          <a:lstStyle/>
          <a:p>
            <a:r>
              <a:rPr lang="en-US" b="1" dirty="0"/>
              <a:t>Meet property tax eligibility requirements</a:t>
            </a:r>
          </a:p>
        </p:txBody>
      </p:sp>
      <p:pic>
        <p:nvPicPr>
          <p:cNvPr id="22" name="Picture 21" descr="NJ TaxSlayer" title="NJ TaxSlayer"/>
          <p:cNvPicPr>
            <a:picLocks noChangeAspect="1"/>
          </p:cNvPicPr>
          <p:nvPr/>
        </p:nvPicPr>
        <p:blipFill>
          <a:blip r:embed="rId5" cstate="print"/>
          <a:stretch>
            <a:fillRect/>
          </a:stretch>
        </p:blipFill>
        <p:spPr>
          <a:xfrm>
            <a:off x="0" y="1020635"/>
            <a:ext cx="612648" cy="163373"/>
          </a:xfrm>
          <a:prstGeom prst="rect">
            <a:avLst/>
          </a:prstGeom>
        </p:spPr>
      </p:pic>
    </p:spTree>
    <p:extLst>
      <p:ext uri="{BB962C8B-B14F-4D97-AF65-F5344CB8AC3E}">
        <p14:creationId xmlns:p14="http://schemas.microsoft.com/office/powerpoint/2010/main" val="4204716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p:txBody>
          <a:bodyPr>
            <a:noAutofit/>
          </a:bodyPr>
          <a:lstStyle/>
          <a:p>
            <a:r>
              <a:rPr lang="en-US" altLang="en-US" sz="3200" dirty="0"/>
              <a:t>Use Tax Due on Out-of-State Purchases –</a:t>
            </a:r>
            <a:br>
              <a:rPr lang="en-US" altLang="en-US" sz="3200" dirty="0"/>
            </a:br>
            <a:r>
              <a:rPr lang="en-US" altLang="en-US" sz="3200" dirty="0"/>
              <a:t>NJ 1040 Line 45</a:t>
            </a:r>
          </a:p>
        </p:txBody>
      </p:sp>
      <p:sp>
        <p:nvSpPr>
          <p:cNvPr id="329731" name="Content Placeholder 2"/>
          <p:cNvSpPr>
            <a:spLocks noGrp="1"/>
          </p:cNvSpPr>
          <p:nvPr>
            <p:ph idx="1"/>
          </p:nvPr>
        </p:nvSpPr>
        <p:spPr>
          <a:xfrm>
            <a:off x="609600" y="1524000"/>
            <a:ext cx="8077200" cy="4800600"/>
          </a:xfrm>
        </p:spPr>
        <p:txBody>
          <a:bodyPr>
            <a:normAutofit lnSpcReduction="10000"/>
          </a:bodyPr>
          <a:lstStyle/>
          <a:p>
            <a:r>
              <a:rPr lang="en-US" altLang="en-US" sz="3000" dirty="0"/>
              <a:t> From NJ1040 Instructions:</a:t>
            </a:r>
          </a:p>
          <a:p>
            <a:pPr lvl="1"/>
            <a:r>
              <a:rPr lang="en-US" altLang="en-US" sz="2600" dirty="0"/>
              <a:t> “When you purchase taxable items or services to be used in New Jersey but do not pay sales tax, you owe use tax. This commonly occurs when purchases are made on the Internet, by phone or mail order, or outside the State from sellers who do not collect New Jersey sales tax. The New Jersey use tax rate is the same as the sales tax rate: 7%. If you paid sales tax to another state at a rate less than 7% on a purchase that would have been taxed in New Jersey, you owe use tax based on the difference between the two rates. …”</a:t>
            </a:r>
          </a:p>
        </p:txBody>
      </p:sp>
      <p:sp>
        <p:nvSpPr>
          <p:cNvPr id="6" name="TextBox 5" descr="NJ Pub Ref" title="NJ Pub Ref"/>
          <p:cNvSpPr txBox="1"/>
          <p:nvPr/>
        </p:nvSpPr>
        <p:spPr>
          <a:xfrm>
            <a:off x="6713764" y="58579"/>
            <a:ext cx="2055371" cy="246221"/>
          </a:xfrm>
          <a:prstGeom prst="rect">
            <a:avLst/>
          </a:prstGeom>
          <a:noFill/>
        </p:spPr>
        <p:txBody>
          <a:bodyPr wrap="none" tIns="0" bIns="0" rtlCol="0">
            <a:spAutoFit/>
          </a:bodyPr>
          <a:lstStyle/>
          <a:p>
            <a:pPr algn="r"/>
            <a:r>
              <a:rPr lang="en-US" sz="1600" dirty="0"/>
              <a:t>NJ 1040 Instructions</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32</a:t>
            </a:fld>
            <a:endParaRPr lang="en-US" dirty="0"/>
          </a:p>
        </p:txBody>
      </p:sp>
    </p:spTree>
    <p:extLst>
      <p:ext uri="{BB962C8B-B14F-4D97-AF65-F5344CB8AC3E}">
        <p14:creationId xmlns:p14="http://schemas.microsoft.com/office/powerpoint/2010/main" val="2000113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p:txBody>
          <a:bodyPr>
            <a:noAutofit/>
          </a:bodyPr>
          <a:lstStyle/>
          <a:p>
            <a:r>
              <a:rPr lang="en-US" altLang="en-US" sz="3200" dirty="0"/>
              <a:t>Use Tax Due on Out-of-State Purchases –</a:t>
            </a:r>
            <a:br>
              <a:rPr lang="en-US" altLang="en-US" sz="3200" dirty="0"/>
            </a:br>
            <a:r>
              <a:rPr lang="en-US" altLang="en-US" sz="3200" dirty="0"/>
              <a:t>NJ 1040 Line 45</a:t>
            </a:r>
          </a:p>
        </p:txBody>
      </p:sp>
      <p:sp>
        <p:nvSpPr>
          <p:cNvPr id="329731" name="Content Placeholder 2"/>
          <p:cNvSpPr>
            <a:spLocks noGrp="1"/>
          </p:cNvSpPr>
          <p:nvPr>
            <p:ph idx="1"/>
          </p:nvPr>
        </p:nvSpPr>
        <p:spPr>
          <a:xfrm>
            <a:off x="609600" y="1625867"/>
            <a:ext cx="8077200" cy="4800600"/>
          </a:xfrm>
        </p:spPr>
        <p:txBody>
          <a:bodyPr>
            <a:normAutofit fontScale="70000" lnSpcReduction="20000"/>
          </a:bodyPr>
          <a:lstStyle/>
          <a:p>
            <a:r>
              <a:rPr lang="en-US" altLang="en-US" sz="3000" dirty="0"/>
              <a:t> For total of items/services costing &lt; $1,000 each</a:t>
            </a:r>
          </a:p>
          <a:p>
            <a:pPr lvl="1"/>
            <a:r>
              <a:rPr lang="en-US" altLang="en-US" sz="2700" dirty="0"/>
              <a:t> With receipts, can use 7% </a:t>
            </a:r>
            <a:r>
              <a:rPr lang="en-US" altLang="en-US" sz="2700" dirty="0">
                <a:solidFill>
                  <a:srgbClr val="FF0000"/>
                </a:solidFill>
              </a:rPr>
              <a:t>(6.875% for 2017) </a:t>
            </a:r>
            <a:r>
              <a:rPr lang="en-US" altLang="en-US" sz="2700" dirty="0"/>
              <a:t>of purchase amount(s) (minus any sales tax paid)       </a:t>
            </a:r>
            <a:r>
              <a:rPr lang="en-US" altLang="en-US" sz="2700" b="1" dirty="0"/>
              <a:t>OR</a:t>
            </a:r>
          </a:p>
          <a:p>
            <a:pPr lvl="1"/>
            <a:r>
              <a:rPr lang="en-US" altLang="en-US" sz="2700" dirty="0"/>
              <a:t> Can use Estimated Use Tax Worksheet to estimate Use Tax due based on income</a:t>
            </a:r>
          </a:p>
          <a:p>
            <a:r>
              <a:rPr lang="en-US" altLang="en-US" sz="3000" dirty="0"/>
              <a:t> For each item/service costing $1,000 or more</a:t>
            </a:r>
          </a:p>
          <a:p>
            <a:pPr lvl="1"/>
            <a:r>
              <a:rPr lang="en-US" altLang="en-US" sz="2700" dirty="0"/>
              <a:t> Must calculate exact Use Tax due</a:t>
            </a:r>
          </a:p>
          <a:p>
            <a:pPr lvl="1"/>
            <a:r>
              <a:rPr lang="en-US" altLang="en-US" sz="2700" dirty="0"/>
              <a:t> Use Tax due for these items is in addition to total for items/services costing &lt; $1,000 each</a:t>
            </a:r>
          </a:p>
          <a:p>
            <a:r>
              <a:rPr lang="en-US" altLang="en-US" sz="3200" dirty="0"/>
              <a:t> If sales tax &lt; 7% </a:t>
            </a:r>
            <a:r>
              <a:rPr lang="en-US" altLang="en-US" sz="3200" dirty="0">
                <a:solidFill>
                  <a:srgbClr val="FF0000"/>
                </a:solidFill>
              </a:rPr>
              <a:t>(6.875% for 2017) </a:t>
            </a:r>
            <a:r>
              <a:rPr lang="en-US" altLang="en-US" sz="3200" dirty="0"/>
              <a:t>was paid, must pay difference</a:t>
            </a:r>
          </a:p>
          <a:p>
            <a:r>
              <a:rPr lang="en-US" altLang="en-US" sz="3000" dirty="0"/>
              <a:t> See Worksheet H in NJ 1040 Instructions for more detail</a:t>
            </a:r>
          </a:p>
          <a:p>
            <a:r>
              <a:rPr lang="en-US" altLang="en-US" sz="3000" dirty="0"/>
              <a:t> Calculate amount due using NJ Use Tax Due link on TaxPrep4Free.org Preparer page</a:t>
            </a:r>
          </a:p>
          <a:p>
            <a:r>
              <a:rPr lang="en-US" altLang="en-US" dirty="0"/>
              <a:t> </a:t>
            </a:r>
            <a:r>
              <a:rPr lang="en-US" altLang="en-US" sz="3100" dirty="0"/>
              <a:t>Enter in State section \ Edit \ Enter Myself \ Tax </a:t>
            </a:r>
          </a:p>
        </p:txBody>
      </p:sp>
      <p:sp>
        <p:nvSpPr>
          <p:cNvPr id="6" name="TextBox 5"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7" name="TextBox 6" descr="NJ Pub Ref" title="NJ Pub Ref"/>
          <p:cNvSpPr txBox="1"/>
          <p:nvPr/>
        </p:nvSpPr>
        <p:spPr>
          <a:xfrm>
            <a:off x="6713764" y="58579"/>
            <a:ext cx="2055371" cy="246221"/>
          </a:xfrm>
          <a:prstGeom prst="rect">
            <a:avLst/>
          </a:prstGeom>
          <a:noFill/>
        </p:spPr>
        <p:txBody>
          <a:bodyPr wrap="none" tIns="0" bIns="0" rtlCol="0">
            <a:spAutoFit/>
          </a:bodyPr>
          <a:lstStyle/>
          <a:p>
            <a:pPr algn="r"/>
            <a:r>
              <a:rPr lang="en-US" sz="1600" dirty="0"/>
              <a:t>NJ 1040 Instructions</a:t>
            </a:r>
          </a:p>
        </p:txBody>
      </p:sp>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1816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33</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1046728"/>
            <a:ext cx="612648" cy="163373"/>
          </a:xfrm>
          <a:prstGeom prst="rect">
            <a:avLst/>
          </a:prstGeom>
        </p:spPr>
      </p:pic>
    </p:spTree>
    <p:extLst>
      <p:ext uri="{BB962C8B-B14F-4D97-AF65-F5344CB8AC3E}">
        <p14:creationId xmlns:p14="http://schemas.microsoft.com/office/powerpoint/2010/main" val="3056467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143000" y="2241494"/>
            <a:ext cx="6858000" cy="1878749"/>
          </a:xfrm>
          <a:prstGeom prst="rect">
            <a:avLst/>
          </a:prstGeom>
        </p:spPr>
      </p:pic>
      <p:sp>
        <p:nvSpPr>
          <p:cNvPr id="6" name="TextBox 5"/>
          <p:cNvSpPr txBox="1"/>
          <p:nvPr/>
        </p:nvSpPr>
        <p:spPr>
          <a:xfrm>
            <a:off x="1" y="5682585"/>
            <a:ext cx="9144000" cy="415498"/>
          </a:xfrm>
          <a:prstGeom prst="rect">
            <a:avLst/>
          </a:prstGeom>
          <a:solidFill>
            <a:schemeClr val="accent5">
              <a:lumMod val="75000"/>
            </a:schemeClr>
          </a:solidFill>
          <a:ln>
            <a:solidFill>
              <a:schemeClr val="tx1">
                <a:lumMod val="95000"/>
                <a:lumOff val="5000"/>
              </a:schemeClr>
            </a:solidFill>
          </a:ln>
        </p:spPr>
        <p:txBody>
          <a:bodyPr wrap="square" rtlCol="0">
            <a:spAutoFit/>
          </a:bodyPr>
          <a:lstStyle/>
          <a:p>
            <a:r>
              <a:rPr lang="en-US" sz="2100" b="1" dirty="0">
                <a:solidFill>
                  <a:srgbClr val="FF0000"/>
                </a:solidFill>
              </a:rPr>
              <a:t>Tells you what line on TaxSlayer screen to use to enter the information</a:t>
            </a:r>
          </a:p>
        </p:txBody>
      </p:sp>
      <p:sp>
        <p:nvSpPr>
          <p:cNvPr id="2" name="Title 1"/>
          <p:cNvSpPr>
            <a:spLocks noGrp="1"/>
          </p:cNvSpPr>
          <p:nvPr>
            <p:ph type="title"/>
          </p:nvPr>
        </p:nvSpPr>
        <p:spPr>
          <a:xfrm>
            <a:off x="609600" y="277812"/>
            <a:ext cx="8077200" cy="1169987"/>
          </a:xfrm>
        </p:spPr>
        <p:txBody>
          <a:bodyPr>
            <a:normAutofit/>
          </a:bodyPr>
          <a:lstStyle/>
          <a:p>
            <a:r>
              <a:rPr lang="en-US" dirty="0"/>
              <a:t>NJ Checklist – Tax Section</a:t>
            </a:r>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34</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sp>
        <p:nvSpPr>
          <p:cNvPr id="15" name="Oval 4"/>
          <p:cNvSpPr>
            <a:spLocks noChangeArrowheads="1"/>
          </p:cNvSpPr>
          <p:nvPr/>
        </p:nvSpPr>
        <p:spPr bwMode="auto">
          <a:xfrm>
            <a:off x="5486400" y="2501940"/>
            <a:ext cx="2675467" cy="182378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5068711" y="4120244"/>
            <a:ext cx="801511" cy="158624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5849028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612648" y="1605709"/>
            <a:ext cx="7571796" cy="4185491"/>
          </a:xfrm>
          <a:prstGeom prst="rect">
            <a:avLst/>
          </a:prstGeom>
        </p:spPr>
      </p:pic>
      <p:sp>
        <p:nvSpPr>
          <p:cNvPr id="331778" name="Title 1"/>
          <p:cNvSpPr>
            <a:spLocks noGrp="1"/>
          </p:cNvSpPr>
          <p:nvPr>
            <p:ph type="title"/>
          </p:nvPr>
        </p:nvSpPr>
        <p:spPr>
          <a:xfrm>
            <a:off x="597073" y="302865"/>
            <a:ext cx="8271353" cy="1143000"/>
          </a:xfrm>
        </p:spPr>
        <p:txBody>
          <a:bodyPr>
            <a:noAutofit/>
          </a:bodyPr>
          <a:lstStyle/>
          <a:p>
            <a:r>
              <a:rPr lang="en-US" altLang="en-US" sz="3000" dirty="0"/>
              <a:t>TS - Use Tax Due on Out-of-State Purchases</a:t>
            </a:r>
            <a:br>
              <a:rPr lang="en-US" altLang="en-US" sz="3000" dirty="0"/>
            </a:br>
            <a:r>
              <a:rPr lang="en-US" altLang="en-US" sz="2400" dirty="0">
                <a:solidFill>
                  <a:srgbClr val="0070C0"/>
                </a:solidFill>
              </a:rPr>
              <a:t>State section \ Edit \ Enter Myself \ Tax</a:t>
            </a:r>
            <a:endParaRPr lang="en-US" altLang="en-US" sz="2200" dirty="0">
              <a:solidFill>
                <a:srgbClr val="0070C0"/>
              </a:solidFill>
            </a:endParaRPr>
          </a:p>
        </p:txBody>
      </p:sp>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35</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50785"/>
            <a:ext cx="612648" cy="163373"/>
          </a:xfrm>
          <a:prstGeom prst="rect">
            <a:avLst/>
          </a:prstGeom>
        </p:spPr>
      </p:pic>
      <p:sp>
        <p:nvSpPr>
          <p:cNvPr id="13" name="TextBox 12"/>
          <p:cNvSpPr txBox="1"/>
          <p:nvPr/>
        </p:nvSpPr>
        <p:spPr>
          <a:xfrm>
            <a:off x="681219" y="4849267"/>
            <a:ext cx="8075801" cy="646331"/>
          </a:xfrm>
          <a:prstGeom prst="rect">
            <a:avLst/>
          </a:prstGeom>
          <a:solidFill>
            <a:schemeClr val="accent5">
              <a:lumMod val="75000"/>
            </a:schemeClr>
          </a:solidFill>
          <a:ln>
            <a:solidFill>
              <a:srgbClr val="002060"/>
            </a:solidFill>
          </a:ln>
        </p:spPr>
        <p:txBody>
          <a:bodyPr wrap="none" rtlCol="0">
            <a:spAutoFit/>
          </a:bodyPr>
          <a:lstStyle/>
          <a:p>
            <a:r>
              <a:rPr lang="en-US" b="1" dirty="0"/>
              <a:t>Use tax due, based on calculations on NJ 1040 Worksheet H – Use Tax</a:t>
            </a:r>
          </a:p>
          <a:p>
            <a:r>
              <a:rPr lang="en-US" b="1" dirty="0"/>
              <a:t>on TaxPrep4Free.org Preparer page</a:t>
            </a:r>
          </a:p>
        </p:txBody>
      </p:sp>
      <p:sp>
        <p:nvSpPr>
          <p:cNvPr id="14" name="Oval 4"/>
          <p:cNvSpPr>
            <a:spLocks noChangeArrowheads="1"/>
          </p:cNvSpPr>
          <p:nvPr/>
        </p:nvSpPr>
        <p:spPr bwMode="auto">
          <a:xfrm>
            <a:off x="6243180" y="4361301"/>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flipV="1">
            <a:off x="5858933" y="4536666"/>
            <a:ext cx="384247" cy="31260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03177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25795"/>
            <a:ext cx="7700374" cy="4108961"/>
          </a:xfrm>
          <a:prstGeom prst="rect">
            <a:avLst/>
          </a:prstGeom>
        </p:spPr>
      </p:pic>
      <p:sp>
        <p:nvSpPr>
          <p:cNvPr id="335875" name="Title 1"/>
          <p:cNvSpPr>
            <a:spLocks noGrp="1"/>
          </p:cNvSpPr>
          <p:nvPr>
            <p:ph type="title"/>
          </p:nvPr>
        </p:nvSpPr>
        <p:spPr/>
        <p:txBody>
          <a:bodyPr>
            <a:normAutofit/>
          </a:bodyPr>
          <a:lstStyle/>
          <a:p>
            <a:r>
              <a:rPr lang="en-US" altLang="en-US" sz="3200" dirty="0"/>
              <a:t>Use Tax Due on Out-of-State Purchases –</a:t>
            </a:r>
            <a:br>
              <a:rPr lang="en-US" altLang="en-US" sz="3200" dirty="0"/>
            </a:br>
            <a:r>
              <a:rPr lang="en-US" altLang="en-US" sz="3200" dirty="0"/>
              <a:t>NJ 1040 Line 45</a:t>
            </a:r>
          </a:p>
        </p:txBody>
      </p:sp>
      <p:sp>
        <p:nvSpPr>
          <p:cNvPr id="9" name="Oval 4"/>
          <p:cNvSpPr>
            <a:spLocks noChangeArrowheads="1"/>
          </p:cNvSpPr>
          <p:nvPr/>
        </p:nvSpPr>
        <p:spPr bwMode="auto">
          <a:xfrm>
            <a:off x="7700375" y="527137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sp>
        <p:nvSpPr>
          <p:cNvPr id="11" name="TextBox 10"/>
          <p:cNvSpPr txBox="1"/>
          <p:nvPr/>
        </p:nvSpPr>
        <p:spPr>
          <a:xfrm>
            <a:off x="4988490" y="4866362"/>
            <a:ext cx="1479892"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cs typeface="Arial" charset="0"/>
              </a:rPr>
              <a:t>Use tax due</a:t>
            </a:r>
          </a:p>
        </p:txBody>
      </p:sp>
      <p:pic>
        <p:nvPicPr>
          <p:cNvPr id="13"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a:stCxn id="11" idx="3"/>
            <a:endCxn id="9" idx="2"/>
          </p:cNvCxnSpPr>
          <p:nvPr/>
        </p:nvCxnSpPr>
        <p:spPr bwMode="auto">
          <a:xfrm>
            <a:off x="6468382" y="5051028"/>
            <a:ext cx="1231993" cy="410842"/>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36</a:t>
            </a:fld>
            <a:endParaRPr lang="en-US" dirty="0"/>
          </a:p>
        </p:txBody>
      </p:sp>
      <p:pic>
        <p:nvPicPr>
          <p:cNvPr id="14" name="Picture 13" descr="NJ TaxSlayer" title="NJ TaxSlayer"/>
          <p:cNvPicPr>
            <a:picLocks noChangeAspect="1"/>
          </p:cNvPicPr>
          <p:nvPr/>
        </p:nvPicPr>
        <p:blipFill>
          <a:blip r:embed="rId5" cstate="print"/>
          <a:stretch>
            <a:fillRect/>
          </a:stretch>
        </p:blipFill>
        <p:spPr>
          <a:xfrm>
            <a:off x="0" y="950785"/>
            <a:ext cx="612648" cy="163373"/>
          </a:xfrm>
          <a:prstGeom prst="rect">
            <a:avLst/>
          </a:prstGeom>
        </p:spPr>
      </p:pic>
    </p:spTree>
    <p:extLst>
      <p:ext uri="{BB962C8B-B14F-4D97-AF65-F5344CB8AC3E}">
        <p14:creationId xmlns:p14="http://schemas.microsoft.com/office/powerpoint/2010/main" val="3178118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1600200"/>
            <a:ext cx="7868355" cy="3084689"/>
          </a:xfrm>
          <a:prstGeom prst="rect">
            <a:avLst/>
          </a:prstGeom>
        </p:spPr>
      </p:pic>
      <p:sp>
        <p:nvSpPr>
          <p:cNvPr id="6" name="TextBox 5"/>
          <p:cNvSpPr txBox="1"/>
          <p:nvPr/>
        </p:nvSpPr>
        <p:spPr>
          <a:xfrm>
            <a:off x="1" y="5682585"/>
            <a:ext cx="9144000" cy="415498"/>
          </a:xfrm>
          <a:prstGeom prst="rect">
            <a:avLst/>
          </a:prstGeom>
          <a:solidFill>
            <a:schemeClr val="accent5">
              <a:lumMod val="75000"/>
            </a:schemeClr>
          </a:solidFill>
          <a:ln>
            <a:solidFill>
              <a:schemeClr val="tx1">
                <a:lumMod val="95000"/>
                <a:lumOff val="5000"/>
              </a:schemeClr>
            </a:solidFill>
          </a:ln>
        </p:spPr>
        <p:txBody>
          <a:bodyPr wrap="square" rtlCol="0">
            <a:spAutoFit/>
          </a:bodyPr>
          <a:lstStyle/>
          <a:p>
            <a:r>
              <a:rPr lang="en-US" sz="2100" b="1" dirty="0">
                <a:solidFill>
                  <a:srgbClr val="FF0000"/>
                </a:solidFill>
              </a:rPr>
              <a:t>Tells you what line on TaxSlayer screen to use to enter the information</a:t>
            </a:r>
          </a:p>
        </p:txBody>
      </p:sp>
      <p:sp>
        <p:nvSpPr>
          <p:cNvPr id="2" name="Title 1"/>
          <p:cNvSpPr>
            <a:spLocks noGrp="1"/>
          </p:cNvSpPr>
          <p:nvPr>
            <p:ph type="title"/>
          </p:nvPr>
        </p:nvSpPr>
        <p:spPr>
          <a:xfrm>
            <a:off x="609600" y="277812"/>
            <a:ext cx="8077200" cy="1169987"/>
          </a:xfrm>
        </p:spPr>
        <p:txBody>
          <a:bodyPr>
            <a:normAutofit/>
          </a:bodyPr>
          <a:lstStyle/>
          <a:p>
            <a:r>
              <a:rPr lang="en-US" dirty="0"/>
              <a:t>NJ Checklist – Tax Section</a:t>
            </a:r>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37</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sp>
        <p:nvSpPr>
          <p:cNvPr id="15" name="Oval 4"/>
          <p:cNvSpPr>
            <a:spLocks noChangeArrowheads="1"/>
          </p:cNvSpPr>
          <p:nvPr/>
        </p:nvSpPr>
        <p:spPr bwMode="auto">
          <a:xfrm>
            <a:off x="5486400" y="2501940"/>
            <a:ext cx="2675467" cy="182378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5068711" y="4120244"/>
            <a:ext cx="801511" cy="158624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886149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59467"/>
            <a:ext cx="7461956" cy="4267200"/>
          </a:xfrm>
          <a:prstGeom prst="rect">
            <a:avLst/>
          </a:prstGeom>
        </p:spPr>
      </p:pic>
      <p:sp>
        <p:nvSpPr>
          <p:cNvPr id="331778" name="Title 1"/>
          <p:cNvSpPr>
            <a:spLocks noGrp="1"/>
          </p:cNvSpPr>
          <p:nvPr>
            <p:ph type="title"/>
          </p:nvPr>
        </p:nvSpPr>
        <p:spPr>
          <a:xfrm>
            <a:off x="597073" y="302865"/>
            <a:ext cx="8271353" cy="1143000"/>
          </a:xfrm>
        </p:spPr>
        <p:txBody>
          <a:bodyPr>
            <a:noAutofit/>
          </a:bodyPr>
          <a:lstStyle/>
          <a:p>
            <a:r>
              <a:rPr lang="en-US" altLang="en-US" sz="3000" dirty="0"/>
              <a:t>TS – Payments </a:t>
            </a:r>
            <a:br>
              <a:rPr lang="en-US" altLang="en-US" sz="3000" dirty="0"/>
            </a:br>
            <a:r>
              <a:rPr lang="en-US" altLang="en-US" sz="3000" dirty="0"/>
              <a:t>Amount of NJ Refund to Apply to Next Year Return</a:t>
            </a:r>
            <a:br>
              <a:rPr lang="en-US" altLang="en-US" sz="3000" dirty="0"/>
            </a:br>
            <a:r>
              <a:rPr lang="en-US" altLang="en-US" sz="2400" dirty="0">
                <a:solidFill>
                  <a:srgbClr val="0070C0"/>
                </a:solidFill>
              </a:rPr>
              <a:t>State section \ Edit \ Enter Myself \ Payments</a:t>
            </a:r>
            <a:endParaRPr lang="en-US" altLang="en-US" sz="2200" dirty="0">
              <a:solidFill>
                <a:srgbClr val="0070C0"/>
              </a:solidFill>
            </a:endParaRPr>
          </a:p>
        </p:txBody>
      </p:sp>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38</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50785"/>
            <a:ext cx="612648" cy="163373"/>
          </a:xfrm>
          <a:prstGeom prst="rect">
            <a:avLst/>
          </a:prstGeom>
        </p:spPr>
      </p:pic>
      <p:sp>
        <p:nvSpPr>
          <p:cNvPr id="13" name="TextBox 12"/>
          <p:cNvSpPr txBox="1"/>
          <p:nvPr/>
        </p:nvSpPr>
        <p:spPr>
          <a:xfrm>
            <a:off x="237160" y="5156594"/>
            <a:ext cx="5583580" cy="369332"/>
          </a:xfrm>
          <a:prstGeom prst="rect">
            <a:avLst/>
          </a:prstGeom>
          <a:solidFill>
            <a:schemeClr val="accent5">
              <a:lumMod val="75000"/>
            </a:schemeClr>
          </a:solidFill>
          <a:ln>
            <a:solidFill>
              <a:srgbClr val="002060"/>
            </a:solidFill>
          </a:ln>
        </p:spPr>
        <p:txBody>
          <a:bodyPr wrap="none" rtlCol="0">
            <a:spAutoFit/>
          </a:bodyPr>
          <a:lstStyle/>
          <a:p>
            <a:r>
              <a:rPr lang="en-US" b="1" dirty="0"/>
              <a:t>Amount of NJ refund to apply to next year return </a:t>
            </a:r>
          </a:p>
        </p:txBody>
      </p:sp>
      <p:sp>
        <p:nvSpPr>
          <p:cNvPr id="14" name="Oval 4"/>
          <p:cNvSpPr>
            <a:spLocks noChangeArrowheads="1"/>
          </p:cNvSpPr>
          <p:nvPr/>
        </p:nvSpPr>
        <p:spPr bwMode="auto">
          <a:xfrm>
            <a:off x="6172200" y="4800600"/>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endCxn id="14" idx="3"/>
          </p:cNvCxnSpPr>
          <p:nvPr/>
        </p:nvCxnSpPr>
        <p:spPr bwMode="auto">
          <a:xfrm flipV="1">
            <a:off x="5820740" y="5099966"/>
            <a:ext cx="430339" cy="22430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2623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39</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50785"/>
            <a:ext cx="612648" cy="163373"/>
          </a:xfrm>
          <a:prstGeom prst="rect">
            <a:avLst/>
          </a:prstGeom>
        </p:spPr>
      </p:pic>
      <p:sp>
        <p:nvSpPr>
          <p:cNvPr id="13" name="TextBox 12"/>
          <p:cNvSpPr txBox="1"/>
          <p:nvPr/>
        </p:nvSpPr>
        <p:spPr>
          <a:xfrm>
            <a:off x="609600" y="4495800"/>
            <a:ext cx="5583580" cy="369332"/>
          </a:xfrm>
          <a:prstGeom prst="rect">
            <a:avLst/>
          </a:prstGeom>
          <a:solidFill>
            <a:schemeClr val="accent5">
              <a:lumMod val="75000"/>
            </a:schemeClr>
          </a:solidFill>
          <a:ln>
            <a:solidFill>
              <a:srgbClr val="002060"/>
            </a:solidFill>
          </a:ln>
        </p:spPr>
        <p:txBody>
          <a:bodyPr wrap="none" rtlCol="0">
            <a:spAutoFit/>
          </a:bodyPr>
          <a:lstStyle/>
          <a:p>
            <a:r>
              <a:rPr lang="en-US" b="1" dirty="0"/>
              <a:t>Amount of NJ refund to apply to next year return </a:t>
            </a:r>
          </a:p>
        </p:txBody>
      </p:sp>
      <p:sp>
        <p:nvSpPr>
          <p:cNvPr id="14" name="Oval 4"/>
          <p:cNvSpPr>
            <a:spLocks noChangeArrowheads="1"/>
          </p:cNvSpPr>
          <p:nvPr/>
        </p:nvSpPr>
        <p:spPr bwMode="auto">
          <a:xfrm>
            <a:off x="6172200" y="4800600"/>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a:off x="5867400" y="4876800"/>
            <a:ext cx="304800" cy="99165"/>
          </a:xfrm>
          <a:prstGeom prst="straightConnector1">
            <a:avLst/>
          </a:prstGeom>
          <a:noFill/>
          <a:ln w="38100" cap="flat" cmpd="sng" algn="ctr">
            <a:solidFill>
              <a:srgbClr val="FF0000"/>
            </a:solidFill>
            <a:prstDash val="solid"/>
            <a:round/>
            <a:headEnd type="none" w="med" len="med"/>
            <a:tailEnd type="triangle"/>
          </a:ln>
          <a:effectLst/>
        </p:spPr>
      </p:cxnSp>
      <p:pic>
        <p:nvPicPr>
          <p:cNvPr id="2050" name="Picture 2"/>
          <p:cNvPicPr>
            <a:picLocks noGrp="1" noChangeAspect="1" noChangeArrowheads="1"/>
          </p:cNvPicPr>
          <p:nvPr>
            <p:ph idx="1"/>
          </p:nvPr>
        </p:nvPicPr>
        <p:blipFill>
          <a:blip r:embed="rId5" cstate="print"/>
          <a:srcRect/>
          <a:stretch>
            <a:fillRect/>
          </a:stretch>
        </p:blipFill>
        <p:spPr bwMode="auto">
          <a:xfrm>
            <a:off x="609600" y="1600200"/>
            <a:ext cx="7848600" cy="4648200"/>
          </a:xfrm>
          <a:prstGeom prst="rect">
            <a:avLst/>
          </a:prstGeom>
          <a:noFill/>
          <a:ln w="9525">
            <a:noFill/>
            <a:miter lim="800000"/>
            <a:headEnd/>
            <a:tailEnd/>
          </a:ln>
        </p:spPr>
      </p:pic>
      <p:sp>
        <p:nvSpPr>
          <p:cNvPr id="331778" name="Title 1"/>
          <p:cNvSpPr>
            <a:spLocks noGrp="1"/>
          </p:cNvSpPr>
          <p:nvPr>
            <p:ph type="title"/>
          </p:nvPr>
        </p:nvSpPr>
        <p:spPr>
          <a:xfrm>
            <a:off x="597073" y="302865"/>
            <a:ext cx="8271353" cy="1143000"/>
          </a:xfrm>
        </p:spPr>
        <p:txBody>
          <a:bodyPr>
            <a:noAutofit/>
          </a:bodyPr>
          <a:lstStyle/>
          <a:p>
            <a:r>
              <a:rPr lang="en-US" altLang="en-US" sz="3000" dirty="0"/>
              <a:t>TS – Miscellaneous Forms Menu</a:t>
            </a:r>
            <a:br>
              <a:rPr lang="en-US" altLang="en-US" sz="3000" dirty="0"/>
            </a:br>
            <a:r>
              <a:rPr lang="en-US" altLang="en-US" sz="2200" dirty="0">
                <a:solidFill>
                  <a:srgbClr val="3333FF"/>
                </a:solidFill>
              </a:rPr>
              <a:t>S</a:t>
            </a:r>
            <a:r>
              <a:rPr lang="en-US" altLang="en-US" sz="2200" dirty="0">
                <a:solidFill>
                  <a:srgbClr val="0070C0"/>
                </a:solidFill>
              </a:rPr>
              <a:t>tate section \ Edit \ Enter Myself \ Miscellaneous Forms</a:t>
            </a:r>
          </a:p>
        </p:txBody>
      </p:sp>
      <p:sp>
        <p:nvSpPr>
          <p:cNvPr id="17" name="TextBox 16"/>
          <p:cNvSpPr txBox="1"/>
          <p:nvPr/>
        </p:nvSpPr>
        <p:spPr>
          <a:xfrm>
            <a:off x="3810000" y="3810000"/>
            <a:ext cx="3412024" cy="369332"/>
          </a:xfrm>
          <a:prstGeom prst="rect">
            <a:avLst/>
          </a:prstGeom>
          <a:solidFill>
            <a:schemeClr val="accent5">
              <a:lumMod val="75000"/>
            </a:schemeClr>
          </a:solidFill>
          <a:ln>
            <a:solidFill>
              <a:srgbClr val="001132"/>
            </a:solidFill>
          </a:ln>
        </p:spPr>
        <p:txBody>
          <a:bodyPr wrap="none" rtlCol="0">
            <a:spAutoFit/>
          </a:bodyPr>
          <a:lstStyle/>
          <a:p>
            <a:r>
              <a:rPr lang="en-US" b="1" dirty="0"/>
              <a:t>Estimated Payment Vouchers</a:t>
            </a:r>
          </a:p>
        </p:txBody>
      </p:sp>
    </p:spTree>
    <p:extLst>
      <p:ext uri="{BB962C8B-B14F-4D97-AF65-F5344CB8AC3E}">
        <p14:creationId xmlns:p14="http://schemas.microsoft.com/office/powerpoint/2010/main" val="35679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NJ Checklist – Page 1</a:t>
            </a:r>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4</a:t>
            </a:fld>
            <a:endParaRPr lang="en-US" dirty="0"/>
          </a:p>
        </p:txBody>
      </p:sp>
      <p:pic>
        <p:nvPicPr>
          <p:cNvPr id="8" name="Content Placeholder 7"/>
          <p:cNvPicPr>
            <a:picLocks noGrp="1" noChangeAspect="1"/>
          </p:cNvPicPr>
          <p:nvPr>
            <p:ph idx="1"/>
          </p:nvPr>
        </p:nvPicPr>
        <p:blipFill rotWithShape="1">
          <a:blip r:embed="rId4"/>
          <a:srcRect l="27359" t="2737" r="28774" b="3297"/>
          <a:stretch/>
        </p:blipFill>
        <p:spPr>
          <a:xfrm>
            <a:off x="609600" y="1625600"/>
            <a:ext cx="6781800" cy="4660900"/>
          </a:xfrm>
          <a:prstGeom prst="rect">
            <a:avLst/>
          </a:prstGeom>
        </p:spPr>
      </p:pic>
    </p:spTree>
    <p:extLst>
      <p:ext uri="{BB962C8B-B14F-4D97-AF65-F5344CB8AC3E}">
        <p14:creationId xmlns:p14="http://schemas.microsoft.com/office/powerpoint/2010/main" val="258385322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45920"/>
            <a:ext cx="7757159" cy="4481972"/>
          </a:xfrm>
          <a:prstGeom prst="rect">
            <a:avLst/>
          </a:prstGeom>
        </p:spPr>
      </p:pic>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40</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50785"/>
            <a:ext cx="612648" cy="163373"/>
          </a:xfrm>
          <a:prstGeom prst="rect">
            <a:avLst/>
          </a:prstGeom>
        </p:spPr>
      </p:pic>
      <p:sp>
        <p:nvSpPr>
          <p:cNvPr id="14" name="Oval 4"/>
          <p:cNvSpPr>
            <a:spLocks noChangeArrowheads="1"/>
          </p:cNvSpPr>
          <p:nvPr/>
        </p:nvSpPr>
        <p:spPr bwMode="auto">
          <a:xfrm>
            <a:off x="6427505" y="4634536"/>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p:nvPr/>
        </p:nvCxnSpPr>
        <p:spPr bwMode="auto">
          <a:xfrm>
            <a:off x="4732749" y="3180092"/>
            <a:ext cx="1694756" cy="531601"/>
          </a:xfrm>
          <a:prstGeom prst="straightConnector1">
            <a:avLst/>
          </a:prstGeom>
          <a:noFill/>
          <a:ln w="38100" cap="flat" cmpd="sng" algn="ctr">
            <a:solidFill>
              <a:srgbClr val="FF0000"/>
            </a:solidFill>
            <a:prstDash val="solid"/>
            <a:round/>
            <a:headEnd type="none" w="med" len="med"/>
            <a:tailEnd type="triangle"/>
          </a:ln>
          <a:effectLst/>
        </p:spPr>
      </p:cxnSp>
      <p:sp>
        <p:nvSpPr>
          <p:cNvPr id="331778" name="Title 1"/>
          <p:cNvSpPr>
            <a:spLocks noGrp="1"/>
          </p:cNvSpPr>
          <p:nvPr>
            <p:ph type="title"/>
          </p:nvPr>
        </p:nvSpPr>
        <p:spPr>
          <a:xfrm>
            <a:off x="597073" y="302865"/>
            <a:ext cx="8271353" cy="1143000"/>
          </a:xfrm>
        </p:spPr>
        <p:txBody>
          <a:bodyPr>
            <a:noAutofit/>
          </a:bodyPr>
          <a:lstStyle/>
          <a:p>
            <a:r>
              <a:rPr lang="en-US" altLang="en-US" sz="3000" dirty="0"/>
              <a:t>TS – Miscellaneous Forms Menu</a:t>
            </a:r>
            <a:br>
              <a:rPr lang="en-US" altLang="en-US" sz="3000" dirty="0"/>
            </a:br>
            <a:r>
              <a:rPr lang="en-US" altLang="en-US" sz="2200" dirty="0">
                <a:solidFill>
                  <a:srgbClr val="3333FF"/>
                </a:solidFill>
              </a:rPr>
              <a:t>S</a:t>
            </a:r>
            <a:r>
              <a:rPr lang="en-US" altLang="en-US" sz="2200" dirty="0">
                <a:solidFill>
                  <a:srgbClr val="0070C0"/>
                </a:solidFill>
              </a:rPr>
              <a:t>tate section \ Edit \ Enter Myself \ Miscellaneous Forms \ Estimated Payment Vouchers, Form NJ-1040-ES</a:t>
            </a:r>
          </a:p>
        </p:txBody>
      </p:sp>
      <p:sp>
        <p:nvSpPr>
          <p:cNvPr id="17" name="TextBox 16"/>
          <p:cNvSpPr txBox="1"/>
          <p:nvPr/>
        </p:nvSpPr>
        <p:spPr>
          <a:xfrm>
            <a:off x="2438400" y="2514081"/>
            <a:ext cx="3989105" cy="646331"/>
          </a:xfrm>
          <a:prstGeom prst="rect">
            <a:avLst/>
          </a:prstGeom>
          <a:solidFill>
            <a:schemeClr val="accent5">
              <a:lumMod val="75000"/>
            </a:schemeClr>
          </a:solidFill>
          <a:ln>
            <a:solidFill>
              <a:srgbClr val="001132"/>
            </a:solidFill>
          </a:ln>
        </p:spPr>
        <p:txBody>
          <a:bodyPr wrap="none" rtlCol="0">
            <a:spAutoFit/>
          </a:bodyPr>
          <a:lstStyle/>
          <a:p>
            <a:r>
              <a:rPr lang="en-US" b="1" dirty="0"/>
              <a:t>Enter amount of estimated taxes</a:t>
            </a:r>
          </a:p>
          <a:p>
            <a:r>
              <a:rPr lang="en-US" b="1" dirty="0"/>
              <a:t>to be paid each quarter next year </a:t>
            </a:r>
          </a:p>
        </p:txBody>
      </p:sp>
      <p:sp>
        <p:nvSpPr>
          <p:cNvPr id="16" name="Oval 4"/>
          <p:cNvSpPr>
            <a:spLocks noChangeArrowheads="1"/>
          </p:cNvSpPr>
          <p:nvPr/>
        </p:nvSpPr>
        <p:spPr bwMode="auto">
          <a:xfrm>
            <a:off x="6428950" y="4264127"/>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9" name="Oval 4"/>
          <p:cNvSpPr>
            <a:spLocks noChangeArrowheads="1"/>
          </p:cNvSpPr>
          <p:nvPr/>
        </p:nvSpPr>
        <p:spPr bwMode="auto">
          <a:xfrm>
            <a:off x="6428950" y="3913398"/>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0" name="Oval 4"/>
          <p:cNvSpPr>
            <a:spLocks noChangeArrowheads="1"/>
          </p:cNvSpPr>
          <p:nvPr/>
        </p:nvSpPr>
        <p:spPr bwMode="auto">
          <a:xfrm>
            <a:off x="6427505" y="3536329"/>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1" name="Straight Arrow Connector 20"/>
          <p:cNvCxnSpPr>
            <a:endCxn id="14" idx="2"/>
          </p:cNvCxnSpPr>
          <p:nvPr/>
        </p:nvCxnSpPr>
        <p:spPr bwMode="auto">
          <a:xfrm>
            <a:off x="4750870" y="3216214"/>
            <a:ext cx="1676635" cy="1593687"/>
          </a:xfrm>
          <a:prstGeom prst="straightConnector1">
            <a:avLst/>
          </a:prstGeom>
          <a:noFill/>
          <a:ln w="38100" cap="flat" cmpd="sng" algn="ctr">
            <a:solidFill>
              <a:srgbClr val="FF0000"/>
            </a:solidFill>
            <a:prstDash val="solid"/>
            <a:round/>
            <a:headEnd type="none" w="med" len="med"/>
            <a:tailEnd type="triangle"/>
          </a:ln>
          <a:effectLst/>
        </p:spPr>
      </p:cxnSp>
      <p:cxnSp>
        <p:nvCxnSpPr>
          <p:cNvPr id="22" name="Straight Arrow Connector 21"/>
          <p:cNvCxnSpPr/>
          <p:nvPr/>
        </p:nvCxnSpPr>
        <p:spPr bwMode="auto">
          <a:xfrm>
            <a:off x="4799205" y="3200400"/>
            <a:ext cx="1608720" cy="1268186"/>
          </a:xfrm>
          <a:prstGeom prst="straightConnector1">
            <a:avLst/>
          </a:prstGeom>
          <a:noFill/>
          <a:ln w="38100" cap="flat" cmpd="sng" algn="ctr">
            <a:solidFill>
              <a:srgbClr val="FF0000"/>
            </a:solidFill>
            <a:prstDash val="solid"/>
            <a:round/>
            <a:headEnd type="none" w="med" len="med"/>
            <a:tailEnd type="triangle"/>
          </a:ln>
          <a:effectLst/>
        </p:spPr>
      </p:cxnSp>
      <p:cxnSp>
        <p:nvCxnSpPr>
          <p:cNvPr id="23" name="Straight Arrow Connector 22"/>
          <p:cNvCxnSpPr>
            <a:endCxn id="19" idx="2"/>
          </p:cNvCxnSpPr>
          <p:nvPr/>
        </p:nvCxnSpPr>
        <p:spPr bwMode="auto">
          <a:xfrm>
            <a:off x="4750870" y="3179517"/>
            <a:ext cx="1678080" cy="90924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4619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19" grpId="0" animBg="1" autoUpdateAnimBg="0"/>
      <p:bldP spid="2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NJ Checklist – Page 2</a:t>
            </a:r>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5</a:t>
            </a:fld>
            <a:endParaRPr lang="en-US" dirty="0"/>
          </a:p>
        </p:txBody>
      </p:sp>
      <p:pic>
        <p:nvPicPr>
          <p:cNvPr id="8" name="Content Placeholder 7"/>
          <p:cNvPicPr>
            <a:picLocks noGrp="1" noChangeAspect="1"/>
          </p:cNvPicPr>
          <p:nvPr>
            <p:ph idx="1"/>
          </p:nvPr>
        </p:nvPicPr>
        <p:blipFill>
          <a:blip r:embed="rId4"/>
          <a:stretch>
            <a:fillRect/>
          </a:stretch>
        </p:blipFill>
        <p:spPr>
          <a:xfrm>
            <a:off x="609600" y="1574800"/>
            <a:ext cx="7226300" cy="4737100"/>
          </a:xfrm>
          <a:prstGeom prst="rect">
            <a:avLst/>
          </a:prstGeom>
        </p:spPr>
      </p:pic>
    </p:spTree>
    <p:extLst>
      <p:ext uri="{BB962C8B-B14F-4D97-AF65-F5344CB8AC3E}">
        <p14:creationId xmlns:p14="http://schemas.microsoft.com/office/powerpoint/2010/main" val="11604380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56" y="359699"/>
            <a:ext cx="8077200" cy="1011160"/>
          </a:xfrm>
        </p:spPr>
        <p:txBody>
          <a:bodyPr>
            <a:normAutofit/>
          </a:bodyPr>
          <a:lstStyle/>
          <a:p>
            <a:r>
              <a:rPr lang="en-US"/>
              <a:t>TS – State Section Menu</a:t>
            </a:r>
            <a:endParaRPr lang="en-US"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6</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pic>
        <p:nvPicPr>
          <p:cNvPr id="6" name="Content Placeholder 5"/>
          <p:cNvPicPr>
            <a:picLocks noGrp="1" noChangeAspect="1"/>
          </p:cNvPicPr>
          <p:nvPr>
            <p:ph idx="1"/>
          </p:nvPr>
        </p:nvPicPr>
        <p:blipFill>
          <a:blip r:embed="rId5"/>
          <a:stretch>
            <a:fillRect/>
          </a:stretch>
        </p:blipFill>
        <p:spPr>
          <a:xfrm>
            <a:off x="723900" y="1609725"/>
            <a:ext cx="7448550" cy="4705350"/>
          </a:xfrm>
          <a:prstGeom prst="rect">
            <a:avLst/>
          </a:prstGeom>
        </p:spPr>
      </p:pic>
    </p:spTree>
    <p:extLst>
      <p:ext uri="{BB962C8B-B14F-4D97-AF65-F5344CB8AC3E}">
        <p14:creationId xmlns:p14="http://schemas.microsoft.com/office/powerpoint/2010/main" val="34444074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56" y="359699"/>
            <a:ext cx="8077200" cy="1011160"/>
          </a:xfrm>
        </p:spPr>
        <p:txBody>
          <a:bodyPr>
            <a:normAutofit/>
          </a:bodyPr>
          <a:lstStyle/>
          <a:p>
            <a:r>
              <a:rPr lang="en-US" dirty="0"/>
              <a:t>TS – Basic Information</a:t>
            </a:r>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7</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p:txBody>
          <a:bodyPr>
            <a:normAutofit/>
          </a:bodyPr>
          <a:lstStyle/>
          <a:p>
            <a:r>
              <a:rPr lang="en-US" dirty="0"/>
              <a:t> </a:t>
            </a:r>
            <a:r>
              <a:rPr lang="en-US" sz="3000" dirty="0"/>
              <a:t>TaxSlayer started the NJ return for you after you entered the taxpayer Personal Information in the Basic section by asking 4 questions:</a:t>
            </a:r>
          </a:p>
          <a:p>
            <a:pPr lvl="1"/>
            <a:r>
              <a:rPr lang="en-US" dirty="0"/>
              <a:t> </a:t>
            </a:r>
            <a:r>
              <a:rPr lang="en-US" sz="2600" dirty="0"/>
              <a:t>Municipality code</a:t>
            </a:r>
          </a:p>
          <a:p>
            <a:pPr lvl="1"/>
            <a:r>
              <a:rPr lang="en-US" sz="2600" dirty="0"/>
              <a:t> Dependent health insurance coverage</a:t>
            </a:r>
          </a:p>
          <a:p>
            <a:pPr lvl="1"/>
            <a:r>
              <a:rPr lang="en-US" sz="2600" dirty="0"/>
              <a:t> Gubernatorial elections fund </a:t>
            </a:r>
          </a:p>
          <a:p>
            <a:pPr lvl="1"/>
            <a:r>
              <a:rPr lang="en-US" sz="2600" dirty="0"/>
              <a:t> NJ PINs</a:t>
            </a:r>
          </a:p>
          <a:p>
            <a:r>
              <a:rPr lang="en-US" dirty="0"/>
              <a:t> </a:t>
            </a:r>
            <a:r>
              <a:rPr lang="en-US" sz="3000" dirty="0"/>
              <a:t>Depending on circumstances, some additional basic information may be needed</a:t>
            </a:r>
          </a:p>
        </p:txBody>
      </p:sp>
    </p:spTree>
    <p:extLst>
      <p:ext uri="{BB962C8B-B14F-4D97-AF65-F5344CB8AC3E}">
        <p14:creationId xmlns:p14="http://schemas.microsoft.com/office/powerpoint/2010/main" val="21129117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16352" t="12738" r="20597" b="-58"/>
          <a:stretch/>
        </p:blipFill>
        <p:spPr>
          <a:xfrm>
            <a:off x="609600" y="1447800"/>
            <a:ext cx="7759700" cy="4775200"/>
          </a:xfrm>
          <a:prstGeom prst="rect">
            <a:avLst/>
          </a:prstGeom>
        </p:spPr>
      </p:pic>
      <p:sp>
        <p:nvSpPr>
          <p:cNvPr id="2" name="Title 1"/>
          <p:cNvSpPr>
            <a:spLocks noGrp="1"/>
          </p:cNvSpPr>
          <p:nvPr>
            <p:ph type="title"/>
          </p:nvPr>
        </p:nvSpPr>
        <p:spPr>
          <a:xfrm>
            <a:off x="609600" y="0"/>
            <a:ext cx="8229600" cy="1447800"/>
          </a:xfrm>
        </p:spPr>
        <p:txBody>
          <a:bodyPr>
            <a:normAutofit fontScale="90000"/>
          </a:bodyPr>
          <a:lstStyle/>
          <a:p>
            <a:r>
              <a:rPr lang="en-US" sz="3300" dirty="0"/>
              <a:t>TS - Basic Information Entered When NJ Return Was Started</a:t>
            </a:r>
            <a:br>
              <a:rPr lang="en-US" sz="1600" dirty="0"/>
            </a:br>
            <a:r>
              <a:rPr lang="en-US" sz="1600" dirty="0"/>
              <a:t> </a:t>
            </a:r>
            <a:r>
              <a:rPr lang="en-US" sz="2400" dirty="0">
                <a:solidFill>
                  <a:srgbClr val="3333FF"/>
                </a:solidFill>
              </a:rPr>
              <a:t>State Section \ Edit \ Enter Myself \ Basic Information</a:t>
            </a:r>
            <a:endParaRPr lang="en-US" dirty="0"/>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8</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2" name="TextBox 11"/>
          <p:cNvSpPr txBox="1"/>
          <p:nvPr/>
        </p:nvSpPr>
        <p:spPr>
          <a:xfrm>
            <a:off x="4008018" y="2328488"/>
            <a:ext cx="2121093" cy="369332"/>
          </a:xfrm>
          <a:prstGeom prst="rect">
            <a:avLst/>
          </a:prstGeom>
          <a:solidFill>
            <a:schemeClr val="accent5">
              <a:lumMod val="75000"/>
            </a:schemeClr>
          </a:solidFill>
          <a:ln>
            <a:solidFill>
              <a:srgbClr val="001132"/>
            </a:solidFill>
          </a:ln>
        </p:spPr>
        <p:txBody>
          <a:bodyPr wrap="none" rtlCol="0">
            <a:spAutoFit/>
          </a:bodyPr>
          <a:lstStyle/>
          <a:p>
            <a:r>
              <a:rPr lang="en-US" b="1" dirty="0"/>
              <a:t>Municipality code</a:t>
            </a:r>
          </a:p>
        </p:txBody>
      </p:sp>
      <p:sp>
        <p:nvSpPr>
          <p:cNvPr id="13" name="TextBox 12"/>
          <p:cNvSpPr txBox="1"/>
          <p:nvPr/>
        </p:nvSpPr>
        <p:spPr>
          <a:xfrm>
            <a:off x="1762576" y="2835547"/>
            <a:ext cx="4352474" cy="369332"/>
          </a:xfrm>
          <a:prstGeom prst="rect">
            <a:avLst/>
          </a:prstGeom>
          <a:solidFill>
            <a:schemeClr val="accent5">
              <a:lumMod val="75000"/>
            </a:schemeClr>
          </a:solidFill>
          <a:ln>
            <a:solidFill>
              <a:srgbClr val="001132"/>
            </a:solidFill>
          </a:ln>
        </p:spPr>
        <p:txBody>
          <a:bodyPr wrap="none" rtlCol="0">
            <a:spAutoFit/>
          </a:bodyPr>
          <a:lstStyle/>
          <a:p>
            <a:r>
              <a:rPr lang="en-US" b="1" dirty="0"/>
              <a:t>Dependent health insurance coverage</a:t>
            </a:r>
          </a:p>
        </p:txBody>
      </p:sp>
      <p:sp>
        <p:nvSpPr>
          <p:cNvPr id="14" name="TextBox 13"/>
          <p:cNvSpPr txBox="1"/>
          <p:nvPr/>
        </p:nvSpPr>
        <p:spPr>
          <a:xfrm>
            <a:off x="2692400" y="5003800"/>
            <a:ext cx="3326552" cy="369332"/>
          </a:xfrm>
          <a:prstGeom prst="rect">
            <a:avLst/>
          </a:prstGeom>
          <a:solidFill>
            <a:schemeClr val="accent5">
              <a:lumMod val="75000"/>
            </a:schemeClr>
          </a:solidFill>
          <a:ln>
            <a:solidFill>
              <a:srgbClr val="002060"/>
            </a:solidFill>
          </a:ln>
        </p:spPr>
        <p:txBody>
          <a:bodyPr wrap="none" rtlCol="0">
            <a:spAutoFit/>
          </a:bodyPr>
          <a:lstStyle/>
          <a:p>
            <a:r>
              <a:rPr lang="en-US" b="1" dirty="0"/>
              <a:t>Gubernatorial elections fund</a:t>
            </a:r>
          </a:p>
        </p:txBody>
      </p:sp>
      <p:sp>
        <p:nvSpPr>
          <p:cNvPr id="17" name="Oval 7"/>
          <p:cNvSpPr>
            <a:spLocks noChangeArrowheads="1"/>
          </p:cNvSpPr>
          <p:nvPr/>
        </p:nvSpPr>
        <p:spPr bwMode="auto">
          <a:xfrm>
            <a:off x="6629400" y="4876799"/>
            <a:ext cx="609600" cy="69000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8" name="Oval 7"/>
          <p:cNvSpPr>
            <a:spLocks noChangeArrowheads="1"/>
          </p:cNvSpPr>
          <p:nvPr/>
        </p:nvSpPr>
        <p:spPr bwMode="auto">
          <a:xfrm>
            <a:off x="6582226" y="2697820"/>
            <a:ext cx="762000" cy="29382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9" name="Oval 7"/>
          <p:cNvSpPr>
            <a:spLocks noChangeArrowheads="1"/>
          </p:cNvSpPr>
          <p:nvPr/>
        </p:nvSpPr>
        <p:spPr bwMode="auto">
          <a:xfrm>
            <a:off x="6476999" y="2399886"/>
            <a:ext cx="2037705" cy="29793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20" name="Straight Arrow Connector 19"/>
          <p:cNvCxnSpPr>
            <a:endCxn id="19" idx="2"/>
          </p:cNvCxnSpPr>
          <p:nvPr/>
        </p:nvCxnSpPr>
        <p:spPr bwMode="auto">
          <a:xfrm>
            <a:off x="6129111" y="2489200"/>
            <a:ext cx="347888" cy="59653"/>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a:endCxn id="18" idx="2"/>
          </p:cNvCxnSpPr>
          <p:nvPr/>
        </p:nvCxnSpPr>
        <p:spPr bwMode="auto">
          <a:xfrm flipV="1">
            <a:off x="6129111" y="2844734"/>
            <a:ext cx="453115" cy="190566"/>
          </a:xfrm>
          <a:prstGeom prst="straightConnector1">
            <a:avLst/>
          </a:prstGeom>
          <a:noFill/>
          <a:ln w="38100" cap="flat" cmpd="sng" algn="ctr">
            <a:solidFill>
              <a:srgbClr val="FF0000"/>
            </a:solidFill>
            <a:prstDash val="solid"/>
            <a:round/>
            <a:headEnd type="none" w="med" len="med"/>
            <a:tailEnd type="triangle"/>
          </a:ln>
          <a:effectLst/>
        </p:spPr>
      </p:cxnSp>
      <p:cxnSp>
        <p:nvCxnSpPr>
          <p:cNvPr id="27" name="Straight Arrow Connector 26"/>
          <p:cNvCxnSpPr>
            <a:endCxn id="17" idx="2"/>
          </p:cNvCxnSpPr>
          <p:nvPr/>
        </p:nvCxnSpPr>
        <p:spPr bwMode="auto">
          <a:xfrm>
            <a:off x="6018952" y="5219700"/>
            <a:ext cx="610448" cy="2102"/>
          </a:xfrm>
          <a:prstGeom prst="straightConnector1">
            <a:avLst/>
          </a:prstGeom>
          <a:noFill/>
          <a:ln w="38100" cap="flat" cmpd="sng" algn="ctr">
            <a:solidFill>
              <a:srgbClr val="FF0000"/>
            </a:solidFill>
            <a:prstDash val="solid"/>
            <a:round/>
            <a:headEnd type="none" w="med" len="med"/>
            <a:tailEnd type="triangle"/>
          </a:ln>
          <a:effectLst/>
        </p:spPr>
      </p:cxnSp>
      <p:sp>
        <p:nvSpPr>
          <p:cNvPr id="29" name="TextBox 28"/>
          <p:cNvSpPr txBox="1"/>
          <p:nvPr/>
        </p:nvSpPr>
        <p:spPr>
          <a:xfrm>
            <a:off x="1762576" y="1494493"/>
            <a:ext cx="6558206"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State information entered in Personal Information section </a:t>
            </a:r>
          </a:p>
        </p:txBody>
      </p:sp>
      <p:sp>
        <p:nvSpPr>
          <p:cNvPr id="31" name="Oval 4"/>
          <p:cNvSpPr>
            <a:spLocks noChangeArrowheads="1"/>
          </p:cNvSpPr>
          <p:nvPr/>
        </p:nvSpPr>
        <p:spPr bwMode="auto">
          <a:xfrm>
            <a:off x="762000" y="5880100"/>
            <a:ext cx="1816100" cy="431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0" name="TextBox 29"/>
          <p:cNvSpPr txBox="1"/>
          <p:nvPr/>
        </p:nvSpPr>
        <p:spPr>
          <a:xfrm>
            <a:off x="3298976" y="5880100"/>
            <a:ext cx="1056700"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NJ PINs</a:t>
            </a:r>
          </a:p>
        </p:txBody>
      </p:sp>
      <p:cxnSp>
        <p:nvCxnSpPr>
          <p:cNvPr id="33" name="Straight Arrow Connector 32"/>
          <p:cNvCxnSpPr/>
          <p:nvPr/>
        </p:nvCxnSpPr>
        <p:spPr bwMode="auto">
          <a:xfrm flipH="1" flipV="1">
            <a:off x="2632226" y="6079702"/>
            <a:ext cx="612624" cy="1629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2986237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a:t>TS - Basic Information -  Additional Inputs That May Be Needed</a:t>
            </a:r>
            <a:endParaRPr lang="en-US"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9</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497011"/>
            <a:ext cx="8077200" cy="4751389"/>
          </a:xfrm>
          <a:ln>
            <a:solidFill>
              <a:schemeClr val="tx1">
                <a:lumMod val="95000"/>
                <a:lumOff val="5000"/>
              </a:schemeClr>
            </a:solidFill>
          </a:ln>
        </p:spPr>
        <p:txBody>
          <a:bodyPr>
            <a:normAutofit fontScale="55000" lnSpcReduction="20000"/>
          </a:bodyPr>
          <a:lstStyle/>
          <a:p>
            <a:r>
              <a:rPr lang="en-US" sz="3800" dirty="0"/>
              <a:t>May need to answer some additional Basic Information questions, depending on the taxpayer’s circumstances:</a:t>
            </a:r>
          </a:p>
          <a:p>
            <a:pPr lvl="1"/>
            <a:r>
              <a:rPr lang="en-US" sz="3100" dirty="0"/>
              <a:t> </a:t>
            </a:r>
            <a:r>
              <a:rPr lang="en-US" sz="3600" dirty="0"/>
              <a:t>Disabled taxpayer/spouse (for additional exemption) </a:t>
            </a:r>
            <a:r>
              <a:rPr lang="en-US" sz="3600" dirty="0">
                <a:solidFill>
                  <a:srgbClr val="FF0000"/>
                </a:solidFill>
              </a:rPr>
              <a:t>*</a:t>
            </a:r>
            <a:r>
              <a:rPr lang="en-US" sz="3600" dirty="0"/>
              <a:t> </a:t>
            </a:r>
          </a:p>
          <a:p>
            <a:pPr lvl="1"/>
            <a:r>
              <a:rPr lang="en-US" sz="3600" dirty="0"/>
              <a:t> Full-time college students &lt; age 22 (for additional exemption)</a:t>
            </a:r>
          </a:p>
          <a:p>
            <a:pPr lvl="1"/>
            <a:r>
              <a:rPr lang="en-US" sz="3600" dirty="0"/>
              <a:t> Request for NJ tax forms to be mailed next year</a:t>
            </a:r>
          </a:p>
          <a:p>
            <a:pPr lvl="1"/>
            <a:r>
              <a:rPr lang="en-US" sz="3600" dirty="0"/>
              <a:t> Federal/NJ extensions filed </a:t>
            </a:r>
          </a:p>
          <a:p>
            <a:pPr lvl="1"/>
            <a:r>
              <a:rPr lang="en-US" sz="3600" dirty="0"/>
              <a:t> Need to attach death certificate for deceased person on return </a:t>
            </a:r>
          </a:p>
          <a:p>
            <a:pPr lvl="1"/>
            <a:r>
              <a:rPr lang="en-US" sz="3600" dirty="0"/>
              <a:t> Part-year NJ resident</a:t>
            </a:r>
          </a:p>
          <a:p>
            <a:r>
              <a:rPr lang="en-US" sz="3800"/>
              <a:t>Information </a:t>
            </a:r>
            <a:r>
              <a:rPr lang="en-US" sz="3800" dirty="0"/>
              <a:t>to answer these questions should have been captured in the NJ Checklist Basic Information section as you progressed through the Interview and previous TaxSlayer sections</a:t>
            </a:r>
          </a:p>
          <a:p>
            <a:pPr marL="0" indent="0">
              <a:buNone/>
            </a:pPr>
            <a:endParaRPr lang="en-US" sz="3800" dirty="0"/>
          </a:p>
          <a:p>
            <a:pPr marL="0" indent="0">
              <a:buNone/>
            </a:pPr>
            <a:r>
              <a:rPr lang="en-US" sz="2400" dirty="0">
                <a:solidFill>
                  <a:srgbClr val="FF0000"/>
                </a:solidFill>
              </a:rPr>
              <a:t>* </a:t>
            </a:r>
            <a:r>
              <a:rPr lang="en-US" dirty="0">
                <a:solidFill>
                  <a:srgbClr val="FF0000"/>
                </a:solidFill>
              </a:rPr>
              <a:t>YES answer to this disability question results in an additional exemption on NJ 1040.  Disability question also asked in Subtractions from Income section.  YES answer there might qualify taxpayer for pension exclusion (requires disability as per SSA guidelines)</a:t>
            </a:r>
          </a:p>
          <a:p>
            <a:pPr marL="0" indent="0">
              <a:buNone/>
            </a:pPr>
            <a:endParaRPr lang="en-US" dirty="0"/>
          </a:p>
          <a:p>
            <a:pPr marL="457200" lvl="1" indent="0">
              <a:buNone/>
            </a:pPr>
            <a:endParaRPr lang="en-US" sz="2600" dirty="0"/>
          </a:p>
        </p:txBody>
      </p:sp>
      <p:sp>
        <p:nvSpPr>
          <p:cNvPr id="12" name="TextBox 11" descr="NJ (cont'd)" title="NJ (cont'd)">
            <a:extLst>
              <a:ext uri="{FF2B5EF4-FFF2-40B4-BE49-F238E27FC236}">
                <a16:creationId xmlns:a16="http://schemas.microsoft.com/office/drawing/2014/main" id="{84686EEC-2573-463B-8140-C02E40881900}"/>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287258979"/>
      </p:ext>
    </p:extLst>
  </p:cSld>
  <p:clrMapOvr>
    <a:masterClrMapping/>
  </p:clrMapOvr>
  <p:transition/>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 Template</Template>
  <TotalTime>10</TotalTime>
  <Words>2501</Words>
  <Application>Microsoft Office PowerPoint</Application>
  <PresentationFormat>On-screen Show (4:3)</PresentationFormat>
  <Paragraphs>375</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ＭＳ Ｐゴシック</vt:lpstr>
      <vt:lpstr>Arial</vt:lpstr>
      <vt:lpstr>Calibri</vt:lpstr>
      <vt:lpstr>Wingdings</vt:lpstr>
      <vt:lpstr>NJ Template 06</vt:lpstr>
      <vt:lpstr>New Jersey Return Entries in TaxSlayer State Section</vt:lpstr>
      <vt:lpstr>NJ Return – Mostly Filled in Already</vt:lpstr>
      <vt:lpstr>Entries in the TaxSlayer State Section</vt:lpstr>
      <vt:lpstr>NJ Checklist – Page 1</vt:lpstr>
      <vt:lpstr>NJ Checklist – Page 2</vt:lpstr>
      <vt:lpstr>TS – State Section Menu</vt:lpstr>
      <vt:lpstr>TS – Basic Information</vt:lpstr>
      <vt:lpstr>TS - Basic Information Entered When NJ Return Was Started  State Section \ Edit \ Enter Myself \ Basic Information</vt:lpstr>
      <vt:lpstr>TS - Basic Information -  Additional Inputs That May Be Needed</vt:lpstr>
      <vt:lpstr>NJ Checklist – Basic Information Section</vt:lpstr>
      <vt:lpstr>TS – Basic Information – Additional Inputs That May Be Needed  State Section \ Edit \ Enter Myself \ Basic Information</vt:lpstr>
      <vt:lpstr>TS – Income Subject to Tax</vt:lpstr>
      <vt:lpstr>TS – Income Subject to Tax</vt:lpstr>
      <vt:lpstr>NJ Checklist – Income Subject to Tax Section</vt:lpstr>
      <vt:lpstr>TS – NJ Taxable Gambling Winnings  State Section \ Edit \ Enter Myself \ Income Subject to Tax</vt:lpstr>
      <vt:lpstr>TS – Military Pensions on NJ 1040  State Section \ Edit \ Enter Myself \ Income Subject to Tax</vt:lpstr>
      <vt:lpstr>TS – Disability Pensions for People Under 65 on NJ 1040  State Section \ Edit \ Enter Myself \ Income Subject to Tax</vt:lpstr>
      <vt:lpstr>TS – NJ Tax-Exempt Pensions and Annuities on NJ 1040 Line 19b  State Section \ Edit \ Enter Myself \ Income Subject to Tax</vt:lpstr>
      <vt:lpstr>TS – Public Safety Officer Insurance Premiums Excluded from Federal Pension, but Included in NJ Taxable Pension  State Section \ Edit \ Enter Myself \ Income Subject to Tax</vt:lpstr>
      <vt:lpstr>TS – Adjustments to Other Income on NJ 1040 Line 25  State Section \ Edit \ Enter Myself \ Income Subject to Tax</vt:lpstr>
      <vt:lpstr>TS – Subtractions from Income</vt:lpstr>
      <vt:lpstr>TS – Subtractions from Income</vt:lpstr>
      <vt:lpstr>NJ Checklist – Subtractions from Income Section</vt:lpstr>
      <vt:lpstr>TS – Adjustments to Capital Gains State Section \ Edit \ Enter Myself \ Subtractions from Income</vt:lpstr>
      <vt:lpstr>TS - Federal Pre-Tax/NJ After-Tax Medical Insurance Premiums  State Section \ Edit \ Enter Myself \ Subtractions from Income</vt:lpstr>
      <vt:lpstr>TS – Disability for Pension Exclusion  State Section \ Edit \ Enter Myself \ Subtractions from Income</vt:lpstr>
      <vt:lpstr>TS – NJ Credits</vt:lpstr>
      <vt:lpstr>TS – NJ Credits</vt:lpstr>
      <vt:lpstr>NJ Checklist – Credits Section</vt:lpstr>
      <vt:lpstr>TS – NJ Credits Menu State Section \ Edit \ Enter Myself \ NJ State Return \ Credits</vt:lpstr>
      <vt:lpstr>TS – Property Tax Credit/Deduction  State Section \ Edit \ Enter Myself \ Credits \ Property Tax Credit/Deduction</vt:lpstr>
      <vt:lpstr>Use Tax Due on Out-of-State Purchases – NJ 1040 Line 45</vt:lpstr>
      <vt:lpstr>Use Tax Due on Out-of-State Purchases – NJ 1040 Line 45</vt:lpstr>
      <vt:lpstr>NJ Checklist – Tax Section</vt:lpstr>
      <vt:lpstr>TS - Use Tax Due on Out-of-State Purchases State section \ Edit \ Enter Myself \ Tax</vt:lpstr>
      <vt:lpstr>Use Tax Due on Out-of-State Purchases – NJ 1040 Line 45</vt:lpstr>
      <vt:lpstr>NJ Checklist – Tax Section</vt:lpstr>
      <vt:lpstr>TS – Payments  Amount of NJ Refund to Apply to Next Year Return State section \ Edit \ Enter Myself \ Payments</vt:lpstr>
      <vt:lpstr>TS – Miscellaneous Forms Menu State section \ Edit \ Enter Myself \ Miscellaneous Forms</vt:lpstr>
      <vt:lpstr>TS – Miscellaneous Forms Menu State section \ Edit \ Enter Myself \ Miscellaneous Forms \ Estimated Payment Vouchers, Form NJ-1040-ES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NJTL-00</dc:title>
  <dc:creator>Al TP4F</dc:creator>
  <cp:lastModifiedBy>Al TP4F</cp:lastModifiedBy>
  <cp:revision>5</cp:revision>
  <dcterms:created xsi:type="dcterms:W3CDTF">2017-12-08T09:50:38Z</dcterms:created>
  <dcterms:modified xsi:type="dcterms:W3CDTF">2017-12-08T11:36:58Z</dcterms:modified>
</cp:coreProperties>
</file>